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79300" cy="6851650"/>
  <p:notesSz cx="12179300" cy="6851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74982" cy="67359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975465" cy="6736080"/>
          </a:xfrm>
          <a:custGeom>
            <a:avLst/>
            <a:gdLst/>
            <a:ahLst/>
            <a:cxnLst/>
            <a:rect l="l" t="t" r="r" b="b"/>
            <a:pathLst>
              <a:path w="11975465" h="6736080">
                <a:moveTo>
                  <a:pt x="11974982" y="6735927"/>
                </a:moveTo>
                <a:lnTo>
                  <a:pt x="0" y="6735927"/>
                </a:lnTo>
                <a:lnTo>
                  <a:pt x="0" y="0"/>
                </a:lnTo>
                <a:lnTo>
                  <a:pt x="11974982" y="0"/>
                </a:lnTo>
                <a:lnTo>
                  <a:pt x="11974982" y="6735927"/>
                </a:lnTo>
                <a:close/>
              </a:path>
            </a:pathLst>
          </a:custGeom>
          <a:solidFill>
            <a:srgbClr val="000000">
              <a:alpha val="50199"/>
            </a:srgbClr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9459" y="1980011"/>
            <a:ext cx="7348220" cy="150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E7D32"/>
                </a:solidFill>
                <a:latin typeface="Source Code Pro"/>
                <a:cs typeface="Source Code Pro"/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65404" y="3708899"/>
            <a:ext cx="6196965" cy="92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1D8BD707-D9CF-40AE-B4C6-C98DA3205C09}" type="datetimeFigureOut">
              <a:rPr lang="en-US">
                <a:latin typeface="Merriweather"/>
                <a:ea typeface="Merriweather"/>
                <a:cs typeface="Merriweather"/>
              </a:rPr>
              <a:t>12/21/2025</a:t>
            </a:fld>
            <a:endParaRPr lang="en-US">
              <a:latin typeface="Merriweather"/>
              <a:ea typeface="Merriweather"/>
              <a:cs typeface="Merriweather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B6F15528-21DE-4FAA-801E-634DDDAF4B2B}" type="slidenum">
              <a:rPr>
                <a:latin typeface="Merriweather"/>
                <a:ea typeface="Merriweather"/>
                <a:cs typeface="Merriweather"/>
              </a:rPr>
              <a:t>‹#›</a:t>
            </a:fld>
            <a:endParaRPr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E7D32"/>
                </a:solidFill>
                <a:latin typeface="Source Code Pro"/>
                <a:cs typeface="Source Code Pro"/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1D8BD707-D9CF-40AE-B4C6-C98DA3205C09}" type="datetimeFigureOut">
              <a:rPr lang="en-US">
                <a:latin typeface="Merriweather"/>
                <a:ea typeface="Merriweather"/>
                <a:cs typeface="Merriweather"/>
              </a:rPr>
              <a:t>12/21/2025</a:t>
            </a:fld>
            <a:endParaRPr lang="en-US">
              <a:latin typeface="Merriweather"/>
              <a:ea typeface="Merriweather"/>
              <a:cs typeface="Merriweather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B6F15528-21DE-4FAA-801E-634DDDAF4B2B}" type="slidenum">
              <a:rPr>
                <a:latin typeface="Merriweather"/>
                <a:ea typeface="Merriweather"/>
                <a:cs typeface="Merriweather"/>
              </a:rPr>
              <a:t>‹#›</a:t>
            </a:fld>
            <a:endParaRPr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E7D32"/>
                </a:solidFill>
                <a:latin typeface="Source Code Pro"/>
                <a:cs typeface="Source Code Pro"/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2" y="1575879"/>
            <a:ext cx="5300758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09" y="1575879"/>
            <a:ext cx="5300758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1D8BD707-D9CF-40AE-B4C6-C98DA3205C09}" type="datetimeFigureOut">
              <a:rPr lang="en-US">
                <a:latin typeface="Merriweather"/>
                <a:ea typeface="Merriweather"/>
                <a:cs typeface="Merriweather"/>
              </a:rPr>
              <a:t>12/21/2025</a:t>
            </a:fld>
            <a:endParaRPr lang="en-US">
              <a:latin typeface="Merriweather"/>
              <a:ea typeface="Merriweather"/>
              <a:cs typeface="Merriweather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B6F15528-21DE-4FAA-801E-634DDDAF4B2B}" type="slidenum">
              <a:rPr>
                <a:latin typeface="Merriweather"/>
                <a:ea typeface="Merriweather"/>
                <a:cs typeface="Merriweather"/>
              </a:rPr>
              <a:t>‹#›</a:t>
            </a:fld>
            <a:endParaRPr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E7D32"/>
                </a:solidFill>
                <a:latin typeface="Source Code Pro"/>
                <a:cs typeface="Source Code Pro"/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1D8BD707-D9CF-40AE-B4C6-C98DA3205C09}" type="datetimeFigureOut">
              <a:rPr lang="en-US">
                <a:latin typeface="Merriweather"/>
                <a:ea typeface="Merriweather"/>
                <a:cs typeface="Merriweather"/>
              </a:rPr>
              <a:t>12/21/2025</a:t>
            </a:fld>
            <a:endParaRPr lang="en-US">
              <a:latin typeface="Merriweather"/>
              <a:ea typeface="Merriweather"/>
              <a:cs typeface="Merriweather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B6F15528-21DE-4FAA-801E-634DDDAF4B2B}" type="slidenum">
              <a:rPr>
                <a:latin typeface="Merriweather"/>
                <a:ea typeface="Merriweather"/>
                <a:cs typeface="Merriweather"/>
              </a:rPr>
              <a:t>‹#›</a:t>
            </a:fld>
            <a:endParaRPr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1D8BD707-D9CF-40AE-B4C6-C98DA3205C09}" type="datetimeFigureOut">
              <a:rPr lang="en-US">
                <a:latin typeface="Merriweather"/>
                <a:ea typeface="Merriweather"/>
                <a:cs typeface="Merriweather"/>
              </a:rPr>
              <a:t>12/21/2025</a:t>
            </a:fld>
            <a:endParaRPr lang="en-US">
              <a:latin typeface="Merriweather"/>
              <a:ea typeface="Merriweather"/>
              <a:cs typeface="Merriweather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B6F15528-21DE-4FAA-801E-634DDDAF4B2B}" type="slidenum">
              <a:rPr>
                <a:latin typeface="Merriweather"/>
                <a:ea typeface="Merriweather"/>
                <a:cs typeface="Merriweather"/>
              </a:rPr>
              <a:t>‹#›</a:t>
            </a:fld>
            <a:endParaRPr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75465" cy="6736080"/>
          </a:xfrm>
          <a:custGeom>
            <a:avLst/>
            <a:gdLst/>
            <a:ahLst/>
            <a:cxnLst/>
            <a:rect l="l" t="t" r="r" b="b"/>
            <a:pathLst>
              <a:path w="11975465" h="6736080">
                <a:moveTo>
                  <a:pt x="11974982" y="6735927"/>
                </a:moveTo>
                <a:lnTo>
                  <a:pt x="0" y="6735927"/>
                </a:lnTo>
                <a:lnTo>
                  <a:pt x="0" y="0"/>
                </a:lnTo>
                <a:lnTo>
                  <a:pt x="11974982" y="0"/>
                </a:lnTo>
                <a:lnTo>
                  <a:pt x="11974982" y="6735927"/>
                </a:lnTo>
                <a:close/>
              </a:path>
            </a:pathLst>
          </a:custGeom>
          <a:solidFill>
            <a:srgbClr val="F9FAF7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5736" y="324095"/>
            <a:ext cx="10311765" cy="1726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E7D32"/>
                </a:solidFill>
                <a:latin typeface="Source Code Pro"/>
                <a:cs typeface="Source Code Pro"/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282" y="1575879"/>
            <a:ext cx="10967085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372034"/>
            <a:ext cx="3899408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372034"/>
            <a:ext cx="2802699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1D8BD707-D9CF-40AE-B4C6-C98DA3205C09}" type="datetimeFigureOut">
              <a:rPr lang="en-US">
                <a:latin typeface="Merriweather"/>
                <a:ea typeface="Merriweather"/>
                <a:cs typeface="Merriweather"/>
              </a:rPr>
              <a:t>12/21/2025</a:t>
            </a:fld>
            <a:endParaRPr lang="en-US">
              <a:latin typeface="Merriweather"/>
              <a:ea typeface="Merriweather"/>
              <a:cs typeface="Merriweather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372034"/>
            <a:ext cx="2802699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latin typeface="Merriweather"/>
                <a:ea typeface="Merriweather"/>
                <a:cs typeface="Merriweather"/>
              </a:defRPr>
            </a:pPr>
            <a:fld id="{B6F15528-21DE-4FAA-801E-634DDDAF4B2B}" type="slidenum">
              <a:rPr>
                <a:latin typeface="Merriweather"/>
                <a:ea typeface="Merriweather"/>
                <a:cs typeface="Merriweather"/>
              </a:rPr>
              <a:t>‹#›</a:t>
            </a:fld>
            <a:endParaRPr>
              <a:latin typeface="Merriweather"/>
              <a:ea typeface="Merriweather"/>
              <a:cs typeface="Merriweathe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25BDF32-A1CD-2FC6-C51E-DA115B7A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634" y="901650"/>
            <a:ext cx="9108442" cy="677108"/>
          </a:xfrm>
        </p:spPr>
        <p:txBody>
          <a:bodyPr/>
          <a:lstStyle/>
          <a:p>
            <a:pPr algn="ctr"/>
            <a:r>
              <a:rPr lang="ru-RU" b="1" dirty="0"/>
              <a:t>НОВЫЙ ГОД В ТОНУСЕ!</a:t>
            </a:r>
            <a:endParaRPr lang="en-US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F15638-1DA6-1284-C94A-AE42E0A2FEA6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768192" y="2816225"/>
            <a:ext cx="4914902" cy="3276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58448-A78E-BFD8-6EC7-FFF914C93295}"/>
              </a:ext>
            </a:extLst>
          </p:cNvPr>
          <p:cNvSpPr txBox="1"/>
          <p:nvPr/>
        </p:nvSpPr>
        <p:spPr>
          <a:xfrm>
            <a:off x="497113" y="2503829"/>
            <a:ext cx="608874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Приветствуем вас на занятии, посвященном тому, как встретить Новый год радостно и </a:t>
            </a:r>
            <a:r>
              <a:rPr lang="ru-RU" sz="3200" dirty="0">
                <a:solidFill>
                  <a:srgbClr val="1E5220"/>
                </a:solidFill>
              </a:rPr>
              <a:t>без вреда для здоровья. </a:t>
            </a:r>
            <a:r>
              <a:rPr lang="ru-RU" dirty="0"/>
              <a:t>Мы узнаем, как правильно организовать праздничный стол, избежать обострений хронических заболеваний и сохранить хорошее самочувствие.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3BA53-5E04-9068-88F5-AE262788B22F}"/>
              </a:ext>
            </a:extLst>
          </p:cNvPr>
          <p:cNvSpPr txBox="1"/>
          <p:nvPr/>
        </p:nvSpPr>
        <p:spPr>
          <a:xfrm>
            <a:off x="831850" y="5101873"/>
            <a:ext cx="6088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sz="18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гериатр </a:t>
            </a:r>
            <a:r>
              <a:rPr lang="ru-RU" sz="18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ГУЗО </a:t>
            </a:r>
            <a:r>
              <a:rPr lang="ru-BY" sz="18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Минской области, </a:t>
            </a:r>
            <a:r>
              <a:rPr lang="ru-BY" sz="1800" i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Жилевич</a:t>
            </a:r>
            <a:r>
              <a:rPr lang="ru-BY" sz="18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Л.А. доцент кафедр</a:t>
            </a:r>
            <a:r>
              <a:rPr lang="ru-RU" sz="18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BY" sz="18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общей врачебной практики с курсом гериатрии и паллиативной медицины УО БГМУ, </a:t>
            </a:r>
            <a:r>
              <a:rPr lang="ru-BY" sz="1800" i="1" kern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кмн</a:t>
            </a:r>
            <a:r>
              <a:rPr lang="ru-BY" sz="1800" i="1" kern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рамках акции «От всей души»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7619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48"/>
    </mc:Choice>
    <mc:Fallback xmlns="">
      <p:transition spd="slow" advTm="333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Знак предупреждения об опасности алкоголя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49" y="823279"/>
            <a:ext cx="5089367" cy="508936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274165" y="857357"/>
            <a:ext cx="5306386" cy="1260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5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pc="-25" dirty="0">
                <a:latin typeface="Merriweather"/>
                <a:ea typeface="Merriweather"/>
                <a:cs typeface="Merriweather"/>
              </a:rPr>
              <a:t>Алкоголь</a:t>
            </a:r>
            <a:r>
              <a:rPr spc="-1530" dirty="0">
                <a:latin typeface="Merriweather"/>
                <a:ea typeface="Merriweather"/>
                <a:cs typeface="Merriweather"/>
              </a:rPr>
              <a:t> </a:t>
            </a:r>
            <a:r>
              <a:rPr spc="2350" dirty="0">
                <a:latin typeface="Merriweather"/>
                <a:ea typeface="Merriweather"/>
                <a:cs typeface="Merriweather"/>
              </a:rPr>
              <a:t>—</a:t>
            </a:r>
          </a:p>
          <a:p>
            <a:pPr marL="12700">
              <a:lnSpc>
                <a:spcPts val="485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spc="145" dirty="0" err="1">
                <a:latin typeface="Merriweather"/>
                <a:ea typeface="Merriweather"/>
                <a:cs typeface="Merriweather"/>
              </a:rPr>
              <a:t>главный</a:t>
            </a:r>
            <a:r>
              <a:rPr spc="-156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-1565" dirty="0">
                <a:latin typeface="Merriweather"/>
                <a:ea typeface="Merriweather"/>
                <a:cs typeface="Merriweather"/>
              </a:rPr>
              <a:t>      </a:t>
            </a:r>
            <a:r>
              <a:rPr lang="ru-RU" spc="-280" dirty="0">
                <a:latin typeface="Merriweather"/>
                <a:ea typeface="Merriweather"/>
                <a:cs typeface="Merriweather"/>
              </a:rPr>
              <a:t> риск</a:t>
            </a:r>
            <a:r>
              <a:rPr spc="-280" dirty="0">
                <a:latin typeface="Merriweather"/>
                <a:ea typeface="Merriweather"/>
                <a:cs typeface="Merriweather"/>
              </a:rPr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37250" y="2268160"/>
            <a:ext cx="5562599" cy="900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175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ЛУЧШИЙ</a:t>
            </a:r>
            <a:r>
              <a:rPr lang="ru-RU" sz="1750" b="1" spc="3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75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ВЫБОР</a:t>
            </a:r>
            <a:r>
              <a:rPr lang="ru-RU" sz="1750" b="1" spc="3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—</a:t>
            </a:r>
            <a:r>
              <a:rPr sz="1750" spc="3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полностью</a:t>
            </a:r>
            <a:r>
              <a:rPr sz="1750" spc="3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отказаться </a:t>
            </a:r>
            <a:r>
              <a:rPr sz="17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от алкоголя,</a:t>
            </a:r>
            <a:r>
              <a:rPr sz="1750" spc="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но</a:t>
            </a:r>
            <a:r>
              <a:rPr sz="1750" spc="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если это</a:t>
            </a:r>
            <a:r>
              <a:rPr sz="1750" spc="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невозможно, </a:t>
            </a:r>
            <a:r>
              <a:rPr sz="17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соблюдайте</a:t>
            </a:r>
            <a:r>
              <a:rPr sz="1750" spc="2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строгие</a:t>
            </a:r>
            <a:r>
              <a:rPr sz="1750" spc="2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правила.</a:t>
            </a:r>
            <a:endParaRPr sz="1750" dirty="0">
              <a:solidFill>
                <a:srgbClr val="C00000"/>
              </a:solidFill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6865" y="3536362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687" y="299374"/>
                </a:moveTo>
                <a:lnTo>
                  <a:pt x="106234" y="292930"/>
                </a:lnTo>
                <a:lnTo>
                  <a:pt x="66525" y="274147"/>
                </a:lnTo>
                <a:lnTo>
                  <a:pt x="33976" y="244648"/>
                </a:lnTo>
                <a:lnTo>
                  <a:pt x="11394" y="206969"/>
                </a:lnTo>
                <a:lnTo>
                  <a:pt x="718" y="164359"/>
                </a:lnTo>
                <a:lnTo>
                  <a:pt x="0" y="149687"/>
                </a:lnTo>
                <a:lnTo>
                  <a:pt x="179" y="142333"/>
                </a:lnTo>
                <a:lnTo>
                  <a:pt x="8745" y="99267"/>
                </a:lnTo>
                <a:lnTo>
                  <a:pt x="29461" y="60510"/>
                </a:lnTo>
                <a:lnTo>
                  <a:pt x="60510" y="29461"/>
                </a:lnTo>
                <a:lnTo>
                  <a:pt x="99266" y="8745"/>
                </a:lnTo>
                <a:lnTo>
                  <a:pt x="142333" y="179"/>
                </a:lnTo>
                <a:lnTo>
                  <a:pt x="149687" y="0"/>
                </a:lnTo>
                <a:lnTo>
                  <a:pt x="157040" y="179"/>
                </a:lnTo>
                <a:lnTo>
                  <a:pt x="200106" y="8745"/>
                </a:lnTo>
                <a:lnTo>
                  <a:pt x="238862" y="29461"/>
                </a:lnTo>
                <a:lnTo>
                  <a:pt x="269912" y="60510"/>
                </a:lnTo>
                <a:lnTo>
                  <a:pt x="290628" y="99267"/>
                </a:lnTo>
                <a:lnTo>
                  <a:pt x="299194" y="142333"/>
                </a:lnTo>
                <a:lnTo>
                  <a:pt x="299374" y="149687"/>
                </a:lnTo>
                <a:lnTo>
                  <a:pt x="299194" y="157040"/>
                </a:lnTo>
                <a:lnTo>
                  <a:pt x="290628" y="200106"/>
                </a:lnTo>
                <a:lnTo>
                  <a:pt x="269912" y="238863"/>
                </a:lnTo>
                <a:lnTo>
                  <a:pt x="238862" y="269912"/>
                </a:lnTo>
                <a:lnTo>
                  <a:pt x="200106" y="290628"/>
                </a:lnTo>
                <a:lnTo>
                  <a:pt x="157040" y="299194"/>
                </a:lnTo>
                <a:lnTo>
                  <a:pt x="149687" y="299374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5354" y="3551728"/>
            <a:ext cx="18224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✓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3227" y="3495595"/>
            <a:ext cx="414591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Лучше</a:t>
            </a:r>
            <a:r>
              <a:rPr sz="14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всего:</a:t>
            </a:r>
            <a:r>
              <a:rPr sz="14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Отказаться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от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алкоголя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совсем.</a:t>
            </a:r>
            <a:endParaRPr sz="1450">
              <a:latin typeface="Noto Sans"/>
              <a:cs typeface="Noto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6865" y="4022845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149687" y="299374"/>
                </a:moveTo>
                <a:lnTo>
                  <a:pt x="106234" y="292930"/>
                </a:lnTo>
                <a:lnTo>
                  <a:pt x="66525" y="274147"/>
                </a:lnTo>
                <a:lnTo>
                  <a:pt x="33976" y="244648"/>
                </a:lnTo>
                <a:lnTo>
                  <a:pt x="11394" y="206969"/>
                </a:lnTo>
                <a:lnTo>
                  <a:pt x="718" y="164359"/>
                </a:lnTo>
                <a:lnTo>
                  <a:pt x="0" y="149687"/>
                </a:lnTo>
                <a:lnTo>
                  <a:pt x="179" y="142333"/>
                </a:lnTo>
                <a:lnTo>
                  <a:pt x="8745" y="99266"/>
                </a:lnTo>
                <a:lnTo>
                  <a:pt x="29461" y="60510"/>
                </a:lnTo>
                <a:lnTo>
                  <a:pt x="60510" y="29461"/>
                </a:lnTo>
                <a:lnTo>
                  <a:pt x="99266" y="8745"/>
                </a:lnTo>
                <a:lnTo>
                  <a:pt x="142333" y="179"/>
                </a:lnTo>
                <a:lnTo>
                  <a:pt x="149687" y="0"/>
                </a:lnTo>
                <a:lnTo>
                  <a:pt x="157040" y="179"/>
                </a:lnTo>
                <a:lnTo>
                  <a:pt x="200106" y="8745"/>
                </a:lnTo>
                <a:lnTo>
                  <a:pt x="238862" y="29461"/>
                </a:lnTo>
                <a:lnTo>
                  <a:pt x="269912" y="60510"/>
                </a:lnTo>
                <a:lnTo>
                  <a:pt x="290628" y="99266"/>
                </a:lnTo>
                <a:lnTo>
                  <a:pt x="299194" y="142333"/>
                </a:lnTo>
                <a:lnTo>
                  <a:pt x="299374" y="149687"/>
                </a:lnTo>
                <a:lnTo>
                  <a:pt x="299194" y="157040"/>
                </a:lnTo>
                <a:lnTo>
                  <a:pt x="290628" y="200106"/>
                </a:lnTo>
                <a:lnTo>
                  <a:pt x="269912" y="238863"/>
                </a:lnTo>
                <a:lnTo>
                  <a:pt x="238862" y="269912"/>
                </a:lnTo>
                <a:lnTo>
                  <a:pt x="200106" y="290627"/>
                </a:lnTo>
                <a:lnTo>
                  <a:pt x="157040" y="299194"/>
                </a:lnTo>
                <a:lnTo>
                  <a:pt x="149687" y="299374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98563" y="4038212"/>
            <a:ext cx="7620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!</a:t>
            </a:r>
            <a:endParaRPr sz="1450">
              <a:latin typeface="Noto Sans"/>
              <a:cs typeface="Noto Sa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0770" y="4415774"/>
            <a:ext cx="65488" cy="654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0770" y="4752571"/>
            <a:ext cx="65488" cy="654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0770" y="5351320"/>
            <a:ext cx="65488" cy="6548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23227" y="3873488"/>
            <a:ext cx="4158615" cy="189293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14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ЕСЛИ</a:t>
            </a:r>
            <a:r>
              <a:rPr lang="ru-RU" sz="1450" spc="-4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450" spc="6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ОЧЕНЬ</a:t>
            </a:r>
            <a:r>
              <a:rPr lang="ru-RU" sz="1450" spc="-4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45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ХОЧЕТСЯ</a:t>
            </a:r>
            <a:r>
              <a:rPr lang="ru-RU"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:</a:t>
            </a:r>
            <a:endParaRPr lang="ru-RU" sz="1450" dirty="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9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Только</a:t>
            </a:r>
            <a:r>
              <a:rPr sz="14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после</a:t>
            </a:r>
            <a:r>
              <a:rPr sz="1450" spc="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еды.</a:t>
            </a:r>
            <a:endParaRPr sz="1450" dirty="0">
              <a:latin typeface="Noto Sans"/>
              <a:cs typeface="Noto Sans"/>
            </a:endParaRPr>
          </a:p>
          <a:p>
            <a:pPr marL="86995" marR="5080" indent="261620">
              <a:lnSpc>
                <a:spcPct val="118500"/>
              </a:lnSpc>
              <a:spcBef>
                <a:spcPts val="59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более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50-100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сухого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красного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вина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(с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разрешения</a:t>
            </a:r>
            <a:r>
              <a:rPr sz="145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врача).</a:t>
            </a:r>
            <a:endParaRPr sz="1450" dirty="0">
              <a:latin typeface="Noto Sans"/>
              <a:cs typeface="Noto Sans"/>
            </a:endParaRPr>
          </a:p>
          <a:p>
            <a:pPr marL="86995" marR="85090" indent="261620">
              <a:lnSpc>
                <a:spcPct val="118500"/>
              </a:lnSpc>
              <a:spcBef>
                <a:spcPts val="59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Никогда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смешивать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газировкой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или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сладкими</a:t>
            </a:r>
            <a:r>
              <a:rPr sz="1450" spc="8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соками.</a:t>
            </a:r>
            <a:endParaRPr sz="145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86049" y="501850"/>
            <a:ext cx="10692130" cy="13696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dirty="0">
                <a:latin typeface="Merriweather"/>
                <a:ea typeface="Merriweather"/>
                <a:cs typeface="Merriweather"/>
              </a:rPr>
              <a:t>НАПИТКИ:</a:t>
            </a:r>
            <a:r>
              <a:rPr lang="ru-RU" spc="-151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dirty="0">
                <a:latin typeface="Merriweather"/>
                <a:ea typeface="Merriweather"/>
                <a:cs typeface="Merriweather"/>
              </a:rPr>
              <a:t>ЧТО </a:t>
            </a:r>
            <a:r>
              <a:rPr lang="ru-RU" spc="-151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465" dirty="0">
                <a:latin typeface="Merriweather"/>
                <a:ea typeface="Merriweather"/>
                <a:cs typeface="Merriweather"/>
              </a:rPr>
              <a:t>МОЖНО </a:t>
            </a:r>
            <a:r>
              <a:rPr lang="ru-RU" spc="-151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395" dirty="0">
                <a:latin typeface="Merriweather"/>
                <a:ea typeface="Merriweather"/>
                <a:cs typeface="Merriweather"/>
              </a:rPr>
              <a:t>И </a:t>
            </a:r>
            <a:r>
              <a:rPr lang="ru-RU" spc="-151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-185" dirty="0">
                <a:latin typeface="Merriweather"/>
                <a:ea typeface="Merriweather"/>
                <a:cs typeface="Merriweather"/>
              </a:rPr>
              <a:t>ЧЕГО</a:t>
            </a:r>
            <a:r>
              <a:rPr lang="ru-RU" spc="-151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-90" dirty="0">
                <a:latin typeface="Merriweather"/>
                <a:ea typeface="Merriweather"/>
                <a:cs typeface="Merriweather"/>
              </a:rPr>
              <a:t>ИЗБЕГАТЬ !</a:t>
            </a:r>
            <a:endParaRPr spc="-90" dirty="0">
              <a:latin typeface="Merriweather"/>
              <a:ea typeface="Merriweather"/>
              <a:cs typeface="Merriweathe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3106" y="1871456"/>
            <a:ext cx="5146040" cy="4528185"/>
            <a:chOff x="598749" y="1609138"/>
            <a:chExt cx="5146040" cy="4528185"/>
          </a:xfrm>
        </p:grpSpPr>
        <p:sp>
          <p:nvSpPr>
            <p:cNvPr id="4" name="object 4"/>
            <p:cNvSpPr/>
            <p:nvPr/>
          </p:nvSpPr>
          <p:spPr>
            <a:xfrm>
              <a:off x="598749" y="1609138"/>
              <a:ext cx="5146040" cy="4528185"/>
            </a:xfrm>
            <a:custGeom>
              <a:avLst/>
              <a:gdLst/>
              <a:ahLst/>
              <a:cxnLst/>
              <a:rect l="l" t="t" r="r" b="b"/>
              <a:pathLst>
                <a:path w="5146040" h="4528185">
                  <a:moveTo>
                    <a:pt x="4995812" y="4528040"/>
                  </a:moveTo>
                  <a:lnTo>
                    <a:pt x="149687" y="4528040"/>
                  </a:lnTo>
                  <a:lnTo>
                    <a:pt x="142333" y="4527860"/>
                  </a:lnTo>
                  <a:lnTo>
                    <a:pt x="99267" y="4519293"/>
                  </a:lnTo>
                  <a:lnTo>
                    <a:pt x="60510" y="4498577"/>
                  </a:lnTo>
                  <a:lnTo>
                    <a:pt x="29461" y="4467528"/>
                  </a:lnTo>
                  <a:lnTo>
                    <a:pt x="8746" y="4428772"/>
                  </a:lnTo>
                  <a:lnTo>
                    <a:pt x="179" y="4385706"/>
                  </a:lnTo>
                  <a:lnTo>
                    <a:pt x="0" y="4378352"/>
                  </a:lnTo>
                  <a:lnTo>
                    <a:pt x="0" y="149687"/>
                  </a:lnTo>
                  <a:lnTo>
                    <a:pt x="6443" y="106234"/>
                  </a:lnTo>
                  <a:lnTo>
                    <a:pt x="25226" y="66525"/>
                  </a:lnTo>
                  <a:lnTo>
                    <a:pt x="54725" y="33975"/>
                  </a:lnTo>
                  <a:lnTo>
                    <a:pt x="92404" y="11394"/>
                  </a:lnTo>
                  <a:lnTo>
                    <a:pt x="135015" y="719"/>
                  </a:lnTo>
                  <a:lnTo>
                    <a:pt x="149687" y="0"/>
                  </a:lnTo>
                  <a:lnTo>
                    <a:pt x="4995812" y="0"/>
                  </a:lnTo>
                  <a:lnTo>
                    <a:pt x="5039264" y="6443"/>
                  </a:lnTo>
                  <a:lnTo>
                    <a:pt x="5078973" y="25226"/>
                  </a:lnTo>
                  <a:lnTo>
                    <a:pt x="5111523" y="54725"/>
                  </a:lnTo>
                  <a:lnTo>
                    <a:pt x="5134105" y="92404"/>
                  </a:lnTo>
                  <a:lnTo>
                    <a:pt x="5144781" y="135015"/>
                  </a:lnTo>
                  <a:lnTo>
                    <a:pt x="5145500" y="149687"/>
                  </a:lnTo>
                  <a:lnTo>
                    <a:pt x="5145500" y="4378352"/>
                  </a:lnTo>
                  <a:lnTo>
                    <a:pt x="5139055" y="4421804"/>
                  </a:lnTo>
                  <a:lnTo>
                    <a:pt x="5120272" y="4461513"/>
                  </a:lnTo>
                  <a:lnTo>
                    <a:pt x="5090773" y="4494063"/>
                  </a:lnTo>
                  <a:lnTo>
                    <a:pt x="5053095" y="4516645"/>
                  </a:lnTo>
                  <a:lnTo>
                    <a:pt x="5010485" y="4527320"/>
                  </a:lnTo>
                  <a:lnTo>
                    <a:pt x="4995812" y="4528040"/>
                  </a:lnTo>
                  <a:close/>
                </a:path>
              </a:pathLst>
            </a:custGeom>
            <a:solidFill>
              <a:srgbClr val="F1F7E8"/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123" y="2525972"/>
              <a:ext cx="74843" cy="748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123" y="2975034"/>
              <a:ext cx="74843" cy="748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123" y="3723470"/>
              <a:ext cx="74843" cy="748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123" y="4172532"/>
              <a:ext cx="74843" cy="7484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85666" y="2417930"/>
            <a:ext cx="4190365" cy="2924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200" spc="72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  <a:sym typeface="Merriweather"/>
              </a:rPr>
              <a:t></a:t>
            </a:r>
            <a:r>
              <a:rPr sz="2200" spc="55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200" b="1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Лучшие</a:t>
            </a:r>
            <a:r>
              <a:rPr sz="2200" b="1" spc="-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200" b="1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напитки</a:t>
            </a:r>
            <a:endParaRPr sz="2200" b="1" dirty="0">
              <a:latin typeface="Noto Sans"/>
              <a:cs typeface="Noto Sans"/>
            </a:endParaRPr>
          </a:p>
          <a:p>
            <a:pPr marL="236854">
              <a:lnSpc>
                <a:spcPct val="100000"/>
              </a:lnSpc>
              <a:spcBef>
                <a:spcPts val="193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Морс без сахара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(домашний)</a:t>
            </a:r>
            <a:endParaRPr sz="1750" dirty="0">
              <a:latin typeface="Noto Sans"/>
              <a:cs typeface="Noto Sans"/>
            </a:endParaRPr>
          </a:p>
          <a:p>
            <a:pPr marL="236854">
              <a:lnSpc>
                <a:spcPct val="100000"/>
              </a:lnSpc>
              <a:spcBef>
                <a:spcPts val="143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Компот</a:t>
            </a:r>
            <a:r>
              <a:rPr sz="1750" spc="-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из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сухофруктов</a:t>
            </a:r>
            <a:endParaRPr sz="1750" dirty="0">
              <a:latin typeface="Noto Sans"/>
              <a:cs typeface="Noto Sans"/>
            </a:endParaRPr>
          </a:p>
          <a:p>
            <a:pPr marL="236854">
              <a:lnSpc>
                <a:spcPct val="100000"/>
              </a:lnSpc>
              <a:spcBef>
                <a:spcPts val="254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(без</a:t>
            </a:r>
            <a:r>
              <a:rPr sz="17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добавления</a:t>
            </a:r>
            <a:r>
              <a:rPr sz="17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сахара)</a:t>
            </a:r>
            <a:endParaRPr sz="1750" dirty="0">
              <a:latin typeface="Noto Sans"/>
              <a:cs typeface="Noto Sans"/>
            </a:endParaRPr>
          </a:p>
          <a:p>
            <a:pPr marL="236854" marR="5080">
              <a:lnSpc>
                <a:spcPct val="16840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Минеральная</a:t>
            </a:r>
            <a:r>
              <a:rPr sz="17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вода</a:t>
            </a:r>
            <a:r>
              <a:rPr sz="17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без</a:t>
            </a:r>
            <a:r>
              <a:rPr sz="17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газа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Некрепкий</a:t>
            </a:r>
            <a:r>
              <a:rPr sz="17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чай</a:t>
            </a:r>
            <a:r>
              <a:rPr sz="17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(зеленый,</a:t>
            </a:r>
            <a:r>
              <a:rPr sz="17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травяной)</a:t>
            </a:r>
            <a:endParaRPr sz="1750" dirty="0">
              <a:latin typeface="Noto Sans"/>
              <a:cs typeface="Noto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72627" y="1896344"/>
            <a:ext cx="4982366" cy="4178887"/>
            <a:chOff x="6193311" y="1609138"/>
            <a:chExt cx="5183505" cy="4528185"/>
          </a:xfrm>
        </p:grpSpPr>
        <p:sp>
          <p:nvSpPr>
            <p:cNvPr id="11" name="object 11"/>
            <p:cNvSpPr/>
            <p:nvPr/>
          </p:nvSpPr>
          <p:spPr>
            <a:xfrm>
              <a:off x="6202666" y="1618493"/>
              <a:ext cx="5164455" cy="4509770"/>
            </a:xfrm>
            <a:custGeom>
              <a:avLst/>
              <a:gdLst/>
              <a:ahLst/>
              <a:cxnLst/>
              <a:rect l="l" t="t" r="r" b="b"/>
              <a:pathLst>
                <a:path w="5164455" h="4509770">
                  <a:moveTo>
                    <a:pt x="0" y="4368997"/>
                  </a:moveTo>
                  <a:lnTo>
                    <a:pt x="0" y="140331"/>
                  </a:lnTo>
                  <a:lnTo>
                    <a:pt x="168" y="133437"/>
                  </a:lnTo>
                  <a:lnTo>
                    <a:pt x="8198" y="93062"/>
                  </a:lnTo>
                  <a:lnTo>
                    <a:pt x="27620" y="56728"/>
                  </a:lnTo>
                  <a:lnTo>
                    <a:pt x="56728" y="27620"/>
                  </a:lnTo>
                  <a:lnTo>
                    <a:pt x="93062" y="8199"/>
                  </a:lnTo>
                  <a:lnTo>
                    <a:pt x="133437" y="168"/>
                  </a:lnTo>
                  <a:lnTo>
                    <a:pt x="140331" y="0"/>
                  </a:lnTo>
                  <a:lnTo>
                    <a:pt x="5023879" y="0"/>
                  </a:lnTo>
                  <a:lnTo>
                    <a:pt x="5064613" y="6041"/>
                  </a:lnTo>
                  <a:lnTo>
                    <a:pt x="5101841" y="23650"/>
                  </a:lnTo>
                  <a:lnTo>
                    <a:pt x="5132357" y="51305"/>
                  </a:lnTo>
                  <a:lnTo>
                    <a:pt x="5153527" y="86628"/>
                  </a:lnTo>
                  <a:lnTo>
                    <a:pt x="5163536" y="126576"/>
                  </a:lnTo>
                  <a:lnTo>
                    <a:pt x="5164211" y="140331"/>
                  </a:lnTo>
                  <a:lnTo>
                    <a:pt x="5164211" y="4368997"/>
                  </a:lnTo>
                  <a:lnTo>
                    <a:pt x="5158168" y="4409733"/>
                  </a:lnTo>
                  <a:lnTo>
                    <a:pt x="5140559" y="4446961"/>
                  </a:lnTo>
                  <a:lnTo>
                    <a:pt x="5112905" y="4477475"/>
                  </a:lnTo>
                  <a:lnTo>
                    <a:pt x="5077580" y="4498646"/>
                  </a:lnTo>
                  <a:lnTo>
                    <a:pt x="5037633" y="4508654"/>
                  </a:lnTo>
                  <a:lnTo>
                    <a:pt x="5023879" y="4509329"/>
                  </a:lnTo>
                  <a:lnTo>
                    <a:pt x="140331" y="4509329"/>
                  </a:lnTo>
                  <a:lnTo>
                    <a:pt x="99594" y="4503287"/>
                  </a:lnTo>
                  <a:lnTo>
                    <a:pt x="62367" y="4485677"/>
                  </a:lnTo>
                  <a:lnTo>
                    <a:pt x="31852" y="4458023"/>
                  </a:lnTo>
                  <a:lnTo>
                    <a:pt x="10681" y="4422699"/>
                  </a:lnTo>
                  <a:lnTo>
                    <a:pt x="674" y="4382752"/>
                  </a:lnTo>
                  <a:lnTo>
                    <a:pt x="0" y="4368997"/>
                  </a:lnTo>
                  <a:close/>
                </a:path>
              </a:pathLst>
            </a:custGeom>
            <a:ln w="18710">
              <a:solidFill>
                <a:srgbClr val="ECEFF1"/>
              </a:solidFill>
            </a:ln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1396" y="2544683"/>
              <a:ext cx="74844" cy="748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1396" y="2993745"/>
              <a:ext cx="74844" cy="748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1396" y="3442807"/>
              <a:ext cx="74844" cy="748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526817" y="2226304"/>
            <a:ext cx="3851275" cy="21718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200" b="1" spc="72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  <a:sym typeface="Merriweather"/>
              </a:rPr>
              <a:t></a:t>
            </a:r>
            <a:r>
              <a:rPr sz="2200" b="1" spc="56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200" b="1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Избегайте</a:t>
            </a:r>
            <a:endParaRPr sz="2200" b="1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 marL="236854" marR="5080">
              <a:lnSpc>
                <a:spcPct val="168400"/>
              </a:lnSpc>
              <a:spcBef>
                <a:spcPts val="4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Газированных</a:t>
            </a:r>
            <a:r>
              <a:rPr sz="17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напитков</a:t>
            </a:r>
            <a:r>
              <a:rPr sz="1750" spc="5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Сладких соков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(пакетированных)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Крепкого</a:t>
            </a:r>
            <a:r>
              <a:rPr sz="1750" spc="-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алкоголя</a:t>
            </a:r>
            <a:endParaRPr sz="175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35736" y="324095"/>
            <a:ext cx="10611714" cy="1561325"/>
          </a:xfrm>
          <a:prstGeom prst="rect">
            <a:avLst/>
          </a:prstGeom>
        </p:spPr>
        <p:txBody>
          <a:bodyPr vert="horz" wrap="square" lIns="0" tIns="3422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6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pc="484" dirty="0">
                <a:latin typeface="Merriweather"/>
                <a:ea typeface="Merriweather"/>
                <a:cs typeface="Merriweather"/>
              </a:rPr>
              <a:t>РЕЖИМ</a:t>
            </a:r>
            <a:r>
              <a:rPr lang="ru-RU" spc="-159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2400" dirty="0">
                <a:latin typeface="Merriweather"/>
                <a:ea typeface="Merriweather"/>
                <a:cs typeface="Merriweather"/>
              </a:rPr>
              <a:t>—</a:t>
            </a:r>
            <a:r>
              <a:rPr lang="ru-RU" spc="-1590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459" dirty="0">
                <a:latin typeface="Merriweather"/>
                <a:ea typeface="Merriweather"/>
                <a:cs typeface="Merriweather"/>
              </a:rPr>
              <a:t>ВАШ </a:t>
            </a:r>
            <a:r>
              <a:rPr lang="ru-RU" spc="-159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415" dirty="0">
                <a:latin typeface="Merriweather"/>
                <a:ea typeface="Merriweather"/>
                <a:cs typeface="Merriweather"/>
              </a:rPr>
              <a:t>ПОМОЩНИК</a:t>
            </a:r>
            <a:br>
              <a:rPr lang="ru-RU" spc="415" dirty="0">
                <a:latin typeface="Merriweather"/>
                <a:ea typeface="Merriweather"/>
                <a:cs typeface="Merriweather"/>
              </a:rPr>
            </a:br>
            <a:r>
              <a:rPr sz="175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Сохранение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привычного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режима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 регулярный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контроль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показателей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здоровья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критически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важны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праздничные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дни.</a:t>
            </a:r>
            <a:endParaRPr sz="1750" dirty="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8436" y="2656949"/>
            <a:ext cx="748665" cy="37465"/>
          </a:xfrm>
          <a:custGeom>
            <a:avLst/>
            <a:gdLst/>
            <a:ahLst/>
            <a:cxnLst/>
            <a:rect l="l" t="t" r="r" b="b"/>
            <a:pathLst>
              <a:path w="748665" h="37464">
                <a:moveTo>
                  <a:pt x="748436" y="37421"/>
                </a:moveTo>
                <a:lnTo>
                  <a:pt x="0" y="37421"/>
                </a:lnTo>
                <a:lnTo>
                  <a:pt x="0" y="0"/>
                </a:lnTo>
                <a:lnTo>
                  <a:pt x="748436" y="0"/>
                </a:lnTo>
                <a:lnTo>
                  <a:pt x="748436" y="37421"/>
                </a:lnTo>
                <a:close/>
              </a:path>
            </a:pathLst>
          </a:custGeom>
          <a:solidFill>
            <a:srgbClr val="2E7D32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5736" y="2840713"/>
            <a:ext cx="3011805" cy="16973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20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КОНТРОЛЬ</a:t>
            </a:r>
            <a:r>
              <a:rPr lang="ru-RU" sz="2000" b="1" spc="1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000" b="1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ЗДОРОВЬЯ</a:t>
            </a:r>
            <a:endParaRPr lang="ru-RU" sz="2000" b="1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32200"/>
              </a:lnSpc>
              <a:spcBef>
                <a:spcPts val="7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60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</a:t>
            </a:r>
            <a:r>
              <a:rPr sz="160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забывайте</a:t>
            </a:r>
            <a:r>
              <a:rPr sz="16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измерять</a:t>
            </a:r>
            <a:r>
              <a:rPr sz="160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давление</a:t>
            </a:r>
            <a:r>
              <a:rPr sz="16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</a:t>
            </a:r>
            <a:r>
              <a:rPr sz="160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крови,</a:t>
            </a:r>
            <a:r>
              <a:rPr sz="160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особенно</a:t>
            </a:r>
            <a:r>
              <a:rPr sz="160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вечером</a:t>
            </a:r>
            <a:r>
              <a:rPr sz="160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31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декабря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утром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1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января.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7708" y="2656949"/>
            <a:ext cx="748665" cy="37465"/>
          </a:xfrm>
          <a:custGeom>
            <a:avLst/>
            <a:gdLst/>
            <a:ahLst/>
            <a:cxnLst/>
            <a:rect l="l" t="t" r="r" b="b"/>
            <a:pathLst>
              <a:path w="748664" h="37464">
                <a:moveTo>
                  <a:pt x="748436" y="37421"/>
                </a:moveTo>
                <a:lnTo>
                  <a:pt x="0" y="37421"/>
                </a:lnTo>
                <a:lnTo>
                  <a:pt x="0" y="0"/>
                </a:lnTo>
                <a:lnTo>
                  <a:pt x="748436" y="0"/>
                </a:lnTo>
                <a:lnTo>
                  <a:pt x="748436" y="37421"/>
                </a:lnTo>
                <a:close/>
              </a:path>
            </a:pathLst>
          </a:custGeom>
          <a:solidFill>
            <a:srgbClr val="81C783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8078" y="2840713"/>
            <a:ext cx="3021965" cy="29801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20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ИЗБЕГАЙТЕ</a:t>
            </a:r>
            <a:r>
              <a:rPr lang="ru-RU" sz="2000" b="1" spc="2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000" b="1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ПЕРЕУТОМЛЕНИЯ</a:t>
            </a:r>
            <a:endParaRPr lang="ru-RU" sz="2000" b="1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32200"/>
              </a:lnSpc>
              <a:spcBef>
                <a:spcPts val="7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60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Готовьтесь</a:t>
            </a:r>
            <a:r>
              <a:rPr sz="16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</a:t>
            </a:r>
            <a:r>
              <a:rPr sz="16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празднику</a:t>
            </a:r>
            <a:r>
              <a:rPr sz="16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без</a:t>
            </a:r>
            <a:r>
              <a:rPr sz="16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лишней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спешки.</a:t>
            </a:r>
            <a:r>
              <a:rPr sz="1600" spc="8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Распределите</a:t>
            </a:r>
            <a:r>
              <a:rPr sz="1600" spc="9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задачи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заранее.</a:t>
            </a:r>
            <a:r>
              <a:rPr sz="160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Спокойная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радостная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атмосфера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—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лучшая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профилактика осложнений.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36335" y="2656949"/>
            <a:ext cx="748665" cy="37465"/>
          </a:xfrm>
          <a:custGeom>
            <a:avLst/>
            <a:gdLst/>
            <a:ahLst/>
            <a:cxnLst/>
            <a:rect l="l" t="t" r="r" b="b"/>
            <a:pathLst>
              <a:path w="748665" h="37464">
                <a:moveTo>
                  <a:pt x="748436" y="37421"/>
                </a:moveTo>
                <a:lnTo>
                  <a:pt x="0" y="37421"/>
                </a:lnTo>
                <a:lnTo>
                  <a:pt x="0" y="0"/>
                </a:lnTo>
                <a:lnTo>
                  <a:pt x="748436" y="0"/>
                </a:lnTo>
                <a:lnTo>
                  <a:pt x="748436" y="37421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20419" y="2840713"/>
            <a:ext cx="2804160" cy="23301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20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СОН</a:t>
            </a:r>
            <a:r>
              <a:rPr lang="ru-RU" sz="2000" b="1" spc="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—</a:t>
            </a:r>
            <a:r>
              <a:rPr lang="ru-RU" sz="2000" b="1" spc="1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ВАШ</a:t>
            </a:r>
            <a:r>
              <a:rPr lang="ru-RU" sz="2000" b="1" spc="1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000" b="1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ПОМОЩНИК</a:t>
            </a:r>
            <a:endParaRPr lang="ru-RU" sz="2000" b="1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32200"/>
              </a:lnSpc>
              <a:spcBef>
                <a:spcPts val="7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60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Ложитесь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спать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свое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обычное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время.</a:t>
            </a:r>
            <a:r>
              <a:rPr sz="160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Нарушение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режима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сна</a:t>
            </a:r>
            <a:r>
              <a:rPr sz="160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—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большой</a:t>
            </a:r>
            <a:r>
              <a:rPr sz="16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стресс</a:t>
            </a:r>
            <a:r>
              <a:rPr sz="16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для</a:t>
            </a:r>
            <a:r>
              <a:rPr sz="16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организма.</a:t>
            </a:r>
            <a:endParaRPr sz="16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Человек в стрессе звонит по телефону в службу экстренной помощи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87491" cy="673592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573539" y="595404"/>
            <a:ext cx="4635500" cy="264828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420"/>
              </a:lnSpc>
              <a:spcBef>
                <a:spcPts val="98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pc="130" dirty="0" err="1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Красные</a:t>
            </a:r>
            <a:r>
              <a:rPr spc="-159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pc="-159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 </a:t>
            </a:r>
            <a:r>
              <a:rPr lang="ru-RU" spc="-10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флаги</a:t>
            </a:r>
            <a:r>
              <a:rPr spc="-10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: </a:t>
            </a:r>
            <a:r>
              <a:rPr dirty="0">
                <a:latin typeface="Merriweather"/>
                <a:ea typeface="Merriweather"/>
                <a:cs typeface="Merriweather"/>
              </a:rPr>
              <a:t>не</a:t>
            </a:r>
            <a:r>
              <a:rPr spc="-1580" dirty="0">
                <a:latin typeface="Merriweather"/>
                <a:ea typeface="Merriweather"/>
                <a:cs typeface="Merriweather"/>
              </a:rPr>
              <a:t> </a:t>
            </a:r>
            <a:r>
              <a:rPr spc="-10" dirty="0">
                <a:latin typeface="Merriweather"/>
                <a:ea typeface="Merriweather"/>
                <a:cs typeface="Merriweather"/>
              </a:rPr>
              <a:t>тяните!</a:t>
            </a:r>
          </a:p>
          <a:p>
            <a:pPr marL="12700" marR="995680" algn="just">
              <a:lnSpc>
                <a:spcPct val="118500"/>
              </a:lnSpc>
              <a:spcBef>
                <a:spcPts val="44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Знание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«красных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флагов»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алгоритма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действий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может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спасти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жизнь.</a:t>
            </a:r>
            <a:endParaRPr sz="1450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615" y="3952517"/>
            <a:ext cx="4240530" cy="2238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8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Немедленно</a:t>
            </a:r>
            <a:r>
              <a:rPr sz="2800" spc="7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8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звоните</a:t>
            </a:r>
            <a:r>
              <a:rPr sz="2800" spc="7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8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«103»</a:t>
            </a:r>
            <a:r>
              <a:rPr sz="2800" spc="7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8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или</a:t>
            </a:r>
            <a:r>
              <a:rPr sz="2800" spc="7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8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своему</a:t>
            </a:r>
            <a:r>
              <a:rPr sz="2800" spc="7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80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врачу,</a:t>
            </a:r>
            <a:r>
              <a:rPr sz="2800" spc="7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если </a:t>
            </a:r>
            <a:r>
              <a:rPr sz="2800" spc="-10" dirty="0">
                <a:solidFill>
                  <a:schemeClr val="bg1"/>
                </a:solidFill>
                <a:latin typeface="Merriweather"/>
                <a:ea typeface="Merriweather"/>
                <a:cs typeface="Merriweather"/>
              </a:rPr>
              <a:t>почувствовали:</a:t>
            </a:r>
            <a:endParaRPr sz="2800" dirty="0">
              <a:solidFill>
                <a:schemeClr val="bg1"/>
              </a:solidFill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8383" y="4384363"/>
            <a:ext cx="19431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spc="8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  <a:sym typeface="Merriweather"/>
              </a:rPr>
              <a:t>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8383" y="5020534"/>
            <a:ext cx="19431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spc="8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  <a:sym typeface="Merriweather"/>
              </a:rPr>
              <a:t>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6991" y="3472256"/>
            <a:ext cx="4552315" cy="23230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735" marR="368300" indent="-280670">
              <a:lnSpc>
                <a:spcPct val="127499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spc="455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</a:t>
            </a:r>
            <a:r>
              <a:rPr sz="1300" spc="114" dirty="0">
                <a:solidFill>
                  <a:schemeClr val="tx1"/>
                </a:solidFill>
                <a:latin typeface="Merriweather"/>
                <a:ea typeface="Merriweather"/>
                <a:cs typeface="Merriweather"/>
              </a:rPr>
              <a:t> 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Сильную</a:t>
            </a:r>
            <a:r>
              <a:rPr sz="1950" spc="6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головную</a:t>
            </a:r>
            <a:r>
              <a:rPr sz="1950" spc="5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боль,</a:t>
            </a:r>
            <a:r>
              <a:rPr sz="1950" spc="5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которая</a:t>
            </a:r>
            <a:r>
              <a:rPr sz="1950" spc="5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sz="1950" spc="5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spc="-5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снимается </a:t>
            </a:r>
            <a:r>
              <a:rPr sz="1300" spc="-1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таблетками.</a:t>
            </a:r>
            <a:endParaRPr sz="1300" dirty="0">
              <a:solidFill>
                <a:schemeClr val="tx1"/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spc="45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  <a:sym typeface="Merriweather"/>
              </a:rPr>
              <a:t></a:t>
            </a:r>
            <a:r>
              <a:rPr sz="1300" spc="9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Резкую</a:t>
            </a:r>
            <a:r>
              <a:rPr sz="1950" spc="2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боль</a:t>
            </a:r>
            <a:r>
              <a:rPr sz="1950" spc="3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950" spc="3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груди,</a:t>
            </a:r>
            <a:r>
              <a:rPr sz="1950" spc="2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отдающую</a:t>
            </a:r>
            <a:r>
              <a:rPr sz="1950" spc="3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950" spc="3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руку</a:t>
            </a:r>
            <a:r>
              <a:rPr sz="1950" spc="22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50" baseline="2136" dirty="0" err="1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sz="1950" spc="30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50" spc="-37" baseline="2136" dirty="0" err="1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ло</a:t>
            </a:r>
            <a:r>
              <a:rPr sz="1950" spc="-37" baseline="2136" dirty="0" err="1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патку</a:t>
            </a:r>
            <a:r>
              <a:rPr sz="1950" spc="-37" baseline="2136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950" baseline="2136" dirty="0">
              <a:solidFill>
                <a:schemeClr val="tx1"/>
              </a:solidFill>
              <a:latin typeface="Noto Sans"/>
              <a:cs typeface="Noto Sans"/>
            </a:endParaRPr>
          </a:p>
          <a:p>
            <a:pPr marL="292735" marR="379095">
              <a:lnSpc>
                <a:spcPct val="132200"/>
              </a:lnSpc>
              <a:spcBef>
                <a:spcPts val="81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Сильное</a:t>
            </a:r>
            <a:r>
              <a:rPr sz="1300" spc="6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головокружение,</a:t>
            </a:r>
            <a:r>
              <a:rPr sz="1300" spc="6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потерю</a:t>
            </a:r>
            <a:r>
              <a:rPr sz="1300" spc="7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ориентации, </a:t>
            </a: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нарушение</a:t>
            </a:r>
            <a:r>
              <a:rPr sz="1300" spc="5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2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речи.</a:t>
            </a:r>
            <a:endParaRPr sz="1300" dirty="0">
              <a:solidFill>
                <a:schemeClr val="tx1"/>
              </a:solidFill>
              <a:latin typeface="Noto Sans"/>
              <a:cs typeface="Noto Sans"/>
            </a:endParaRPr>
          </a:p>
          <a:p>
            <a:pPr marL="292735">
              <a:lnSpc>
                <a:spcPct val="100000"/>
              </a:lnSpc>
              <a:spcBef>
                <a:spcPts val="138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Резкую</a:t>
            </a:r>
            <a:r>
              <a:rPr sz="1300" spc="6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слабость,</a:t>
            </a:r>
            <a:r>
              <a:rPr sz="1300" spc="6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онемение</a:t>
            </a:r>
            <a:r>
              <a:rPr sz="1300" spc="6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лица</a:t>
            </a:r>
            <a:r>
              <a:rPr sz="1300" spc="6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sz="1300" spc="65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solidFill>
                  <a:schemeClr val="tx1"/>
                </a:solidFill>
                <a:latin typeface="Merriweather"/>
                <a:ea typeface="Tahoma" panose="020B0604030504040204" pitchFamily="34" charset="0"/>
                <a:cs typeface="Tahoma" panose="020B0604030504040204" pitchFamily="34" charset="0"/>
              </a:rPr>
              <a:t>конечности.</a:t>
            </a:r>
            <a:endParaRPr sz="1300" dirty="0">
              <a:solidFill>
                <a:schemeClr val="tx1"/>
              </a:solidFill>
              <a:latin typeface="Noto Sans"/>
              <a:cs typeface="Noto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86239" y="5557140"/>
            <a:ext cx="4790440" cy="9525"/>
          </a:xfrm>
          <a:custGeom>
            <a:avLst/>
            <a:gdLst/>
            <a:ahLst/>
            <a:cxnLst/>
            <a:rect l="l" t="t" r="r" b="b"/>
            <a:pathLst>
              <a:path w="4790440" h="9525">
                <a:moveTo>
                  <a:pt x="4789992" y="9355"/>
                </a:moveTo>
                <a:lnTo>
                  <a:pt x="0" y="9355"/>
                </a:lnTo>
                <a:lnTo>
                  <a:pt x="0" y="0"/>
                </a:lnTo>
                <a:lnTo>
                  <a:pt x="4789992" y="0"/>
                </a:lnTo>
                <a:lnTo>
                  <a:pt x="4789992" y="9355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6355" y="6042533"/>
            <a:ext cx="4569460" cy="4616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145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ПОМНИТЕ:</a:t>
            </a:r>
            <a:r>
              <a:rPr lang="ru-RU" sz="1450" spc="3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45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КАЖДАЯ</a:t>
            </a:r>
            <a:r>
              <a:rPr lang="ru-RU" sz="1450" spc="3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45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МИНУТА</a:t>
            </a:r>
            <a:r>
              <a:rPr lang="ru-RU" sz="1450" spc="3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45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МОЖЕТ</a:t>
            </a:r>
            <a:r>
              <a:rPr lang="ru-RU" sz="1450" spc="3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45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БЫТЬ</a:t>
            </a:r>
            <a:r>
              <a:rPr lang="ru-RU" sz="1450" spc="3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450" spc="-1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РЕШАЮЩЕЙ.</a:t>
            </a:r>
            <a:endParaRPr lang="ru-RU" sz="1450" dirty="0">
              <a:solidFill>
                <a:srgbClr val="FF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Minimalist illustration of festive greener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650" y="0"/>
            <a:ext cx="5377891" cy="655002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752541" y="530225"/>
            <a:ext cx="5714999" cy="83022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2950"/>
              </a:lnSpc>
              <a:spcBef>
                <a:spcPts val="39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3200" spc="40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ЧТО</a:t>
            </a:r>
            <a:r>
              <a:rPr lang="ru-RU" sz="3200" spc="-940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  </a:t>
            </a:r>
            <a:r>
              <a:rPr lang="ru-RU" sz="3200" spc="55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 ЗАПОМНИТЬ И КУДА </a:t>
            </a:r>
            <a:r>
              <a:rPr lang="ru-RU" sz="3200" spc="-940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3200" spc="-20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3200" spc="105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ПОЛОЖИТЬ</a:t>
            </a:r>
            <a:r>
              <a:rPr lang="ru-RU" sz="3200" spc="-955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   </a:t>
            </a:r>
            <a:r>
              <a:rPr lang="ru-RU" sz="3200" spc="65" dirty="0">
                <a:solidFill>
                  <a:srgbClr val="00B050"/>
                </a:solidFill>
                <a:latin typeface="Merriweather"/>
                <a:ea typeface="Merriweather"/>
                <a:cs typeface="Merriweather"/>
              </a:rPr>
              <a:t> ПАМЯТКУ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6239" y="3873158"/>
            <a:ext cx="4790440" cy="1085850"/>
          </a:xfrm>
          <a:custGeom>
            <a:avLst/>
            <a:gdLst/>
            <a:ahLst/>
            <a:cxnLst/>
            <a:rect l="l" t="t" r="r" b="b"/>
            <a:pathLst>
              <a:path w="4790440" h="1085850">
                <a:moveTo>
                  <a:pt x="4720063" y="1085232"/>
                </a:moveTo>
                <a:lnTo>
                  <a:pt x="69929" y="1085232"/>
                </a:lnTo>
                <a:lnTo>
                  <a:pt x="65062" y="1084753"/>
                </a:lnTo>
                <a:lnTo>
                  <a:pt x="29176" y="1069888"/>
                </a:lnTo>
                <a:lnTo>
                  <a:pt x="3816" y="1034489"/>
                </a:lnTo>
                <a:lnTo>
                  <a:pt x="0" y="1015302"/>
                </a:lnTo>
                <a:lnTo>
                  <a:pt x="0" y="1010389"/>
                </a:lnTo>
                <a:lnTo>
                  <a:pt x="0" y="69929"/>
                </a:lnTo>
                <a:lnTo>
                  <a:pt x="15343" y="29176"/>
                </a:lnTo>
                <a:lnTo>
                  <a:pt x="50742" y="3816"/>
                </a:lnTo>
                <a:lnTo>
                  <a:pt x="69929" y="0"/>
                </a:lnTo>
                <a:lnTo>
                  <a:pt x="4720063" y="0"/>
                </a:lnTo>
                <a:lnTo>
                  <a:pt x="4760814" y="15343"/>
                </a:lnTo>
                <a:lnTo>
                  <a:pt x="4786174" y="50742"/>
                </a:lnTo>
                <a:lnTo>
                  <a:pt x="4789992" y="69929"/>
                </a:lnTo>
                <a:lnTo>
                  <a:pt x="4789992" y="1015302"/>
                </a:lnTo>
                <a:lnTo>
                  <a:pt x="4774648" y="1056055"/>
                </a:lnTo>
                <a:lnTo>
                  <a:pt x="4739249" y="1081415"/>
                </a:lnTo>
                <a:lnTo>
                  <a:pt x="4724930" y="1084753"/>
                </a:lnTo>
                <a:lnTo>
                  <a:pt x="4720063" y="1085232"/>
                </a:lnTo>
                <a:close/>
              </a:path>
            </a:pathLst>
          </a:custGeom>
          <a:solidFill>
            <a:srgbClr val="F1F7E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86239" y="1760880"/>
            <a:ext cx="4801870" cy="50731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2000" b="1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3</a:t>
            </a:r>
            <a:r>
              <a:rPr lang="ru-RU" sz="2000" b="1" spc="3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000" b="1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ГЛАВНЫХ</a:t>
            </a:r>
            <a:r>
              <a:rPr lang="ru-RU" sz="2000" b="1" spc="3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000" b="1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ВЫВОДА:</a:t>
            </a:r>
            <a:endParaRPr lang="ru-RU" sz="2000" b="1" dirty="0">
              <a:latin typeface="Noto Sans"/>
              <a:cs typeface="Noto Sans"/>
            </a:endParaRPr>
          </a:p>
          <a:p>
            <a:pPr marL="310515" marR="515620" indent="-257175">
              <a:lnSpc>
                <a:spcPct val="132200"/>
              </a:lnSpc>
              <a:spcBef>
                <a:spcPts val="560"/>
              </a:spcBef>
              <a:buClr>
                <a:srgbClr val="2E7D32"/>
              </a:buClr>
              <a:buFont typeface="Noto Sans"/>
              <a:buAutoNum type="arabicPeriod"/>
              <a:tabLst>
                <a:tab pos="311785" algn="l"/>
              </a:tabLst>
              <a:defRPr>
                <a:latin typeface="Merriweather"/>
                <a:ea typeface="Merriweather"/>
                <a:cs typeface="Merriweather"/>
              </a:defRPr>
            </a:pPr>
            <a:r>
              <a:rPr lang="ru-RU" sz="160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ПИТАНИЕ:</a:t>
            </a:r>
            <a:r>
              <a:rPr lang="ru-RU" sz="1600" b="1" spc="9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Контролируйте</a:t>
            </a:r>
            <a:r>
              <a:rPr sz="1600" spc="114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соль,</a:t>
            </a:r>
            <a:r>
              <a:rPr sz="1600" spc="114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жирное,</a:t>
            </a:r>
            <a:r>
              <a:rPr sz="1600" spc="114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острое</a:t>
            </a:r>
            <a:r>
              <a:rPr sz="1600" spc="114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 	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сахар.</a:t>
            </a:r>
            <a:endParaRPr sz="1600" dirty="0">
              <a:latin typeface="Noto Sans"/>
              <a:cs typeface="Noto Sans"/>
            </a:endParaRPr>
          </a:p>
          <a:p>
            <a:pPr marL="310515" marR="590550" indent="-257175">
              <a:lnSpc>
                <a:spcPct val="132200"/>
              </a:lnSpc>
              <a:spcBef>
                <a:spcPts val="295"/>
              </a:spcBef>
              <a:buClr>
                <a:srgbClr val="2E7D32"/>
              </a:buClr>
              <a:buFont typeface="Noto Sans"/>
              <a:buAutoNum type="arabicPeriod"/>
              <a:tabLst>
                <a:tab pos="311785" algn="l"/>
              </a:tabLst>
              <a:defRPr>
                <a:latin typeface="Merriweather"/>
                <a:ea typeface="Merriweather"/>
                <a:cs typeface="Merriweather"/>
              </a:defRPr>
            </a:pPr>
            <a:r>
              <a:rPr lang="ru-RU" sz="160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РЕЖИМ:</a:t>
            </a:r>
            <a:r>
              <a:rPr lang="ru-RU" sz="1600" b="1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Соблюдайте</a:t>
            </a:r>
            <a:r>
              <a:rPr sz="1600" spc="1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режим</a:t>
            </a:r>
            <a:r>
              <a:rPr sz="1600" spc="1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сна,</a:t>
            </a:r>
            <a:r>
              <a:rPr sz="1600" spc="1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контролируйте 	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давление</a:t>
            </a:r>
            <a:r>
              <a:rPr sz="160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сахар.</a:t>
            </a:r>
            <a:endParaRPr sz="1600" dirty="0">
              <a:latin typeface="Noto Sans"/>
              <a:cs typeface="Noto Sans"/>
            </a:endParaRPr>
          </a:p>
          <a:p>
            <a:pPr marL="310515" marR="311150" indent="-257175">
              <a:lnSpc>
                <a:spcPct val="132200"/>
              </a:lnSpc>
              <a:spcBef>
                <a:spcPts val="295"/>
              </a:spcBef>
              <a:buClr>
                <a:srgbClr val="2E7D32"/>
              </a:buClr>
              <a:buFont typeface="Noto Sans"/>
              <a:buAutoNum type="arabicPeriod"/>
              <a:tabLst>
                <a:tab pos="311785" algn="l"/>
              </a:tabLst>
              <a:defRPr>
                <a:latin typeface="Merriweather"/>
                <a:ea typeface="Merriweather"/>
                <a:cs typeface="Merriweather"/>
              </a:defRPr>
            </a:pPr>
            <a:r>
              <a:rPr lang="ru-RU" sz="1600" b="1" spc="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БЕЗОПАСНОСТЬ</a:t>
            </a:r>
            <a:r>
              <a:rPr sz="1600" spc="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: Не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забывайте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лекарствах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знайте 	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тревожные</a:t>
            </a:r>
            <a:r>
              <a:rPr sz="160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симптомы.</a:t>
            </a:r>
            <a:endParaRPr sz="16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defRPr>
                <a:latin typeface="Merriweather"/>
                <a:ea typeface="Merriweather"/>
                <a:cs typeface="Merriweather"/>
              </a:defRPr>
            </a:pPr>
            <a:endParaRPr lang="ru-BY" sz="1600" dirty="0">
              <a:latin typeface="Noto Sans"/>
              <a:cs typeface="Noto Sans"/>
            </a:endParaRPr>
          </a:p>
          <a:p>
            <a:pPr marL="161925">
              <a:lnSpc>
                <a:spcPct val="10000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sz="1600" spc="229" dirty="0">
                <a:solidFill>
                  <a:srgbClr val="2E7D32"/>
                </a:solidFill>
                <a:latin typeface="Merriweather"/>
                <a:ea typeface="Merriweather"/>
                <a:cs typeface="Merriweather"/>
                <a:sym typeface="Merriweather"/>
              </a:rPr>
              <a:t></a:t>
            </a:r>
            <a:r>
              <a:rPr sz="1600" spc="22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b="1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НАПОМИНАНИЕ !</a:t>
            </a:r>
            <a:endParaRPr lang="ru-RU" sz="1600" b="1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 marL="161925" marR="754380" algn="ctr">
              <a:lnSpc>
                <a:spcPct val="13220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примите</a:t>
            </a:r>
            <a:r>
              <a:rPr lang="ru-RU" sz="1600" spc="8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все</a:t>
            </a:r>
            <a:r>
              <a:rPr lang="ru-RU" sz="1600" spc="8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препараты,</a:t>
            </a:r>
            <a:r>
              <a:rPr lang="ru-RU" sz="1600" spc="8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назначенные</a:t>
            </a:r>
            <a:r>
              <a:rPr lang="ru-RU" sz="1600" spc="8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врачом.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положите</a:t>
            </a:r>
            <a:r>
              <a:rPr lang="ru-RU" sz="1600" spc="5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вечернюю</a:t>
            </a:r>
            <a:r>
              <a:rPr lang="ru-RU" sz="1600" spc="5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дозу</a:t>
            </a:r>
            <a:r>
              <a:rPr lang="ru-RU" sz="1600" spc="5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на</a:t>
            </a:r>
            <a:r>
              <a:rPr lang="ru-RU" sz="1600" spc="5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видное</a:t>
            </a:r>
            <a:r>
              <a:rPr lang="ru-RU" sz="1600" spc="5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160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место.</a:t>
            </a:r>
            <a:endParaRPr lang="ru-RU" sz="1600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defRPr>
                <a:latin typeface="Merriweather"/>
                <a:ea typeface="Merriweather"/>
                <a:cs typeface="Merriweather"/>
              </a:defRPr>
            </a:pPr>
            <a:endParaRPr lang="ru-RU" sz="1300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defRPr>
                <a:latin typeface="Merriweather"/>
                <a:ea typeface="Merriweather"/>
                <a:cs typeface="Merriweather"/>
              </a:defRPr>
            </a:pPr>
            <a:endParaRPr sz="1300" dirty="0">
              <a:latin typeface="Noto Sans"/>
              <a:cs typeface="Noto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B2C4BF-9507-7F1D-2E0E-92E9BF3E449D}"/>
              </a:ext>
            </a:extLst>
          </p:cNvPr>
          <p:cNvSpPr txBox="1"/>
          <p:nvPr/>
        </p:nvSpPr>
        <p:spPr>
          <a:xfrm>
            <a:off x="374650" y="2511425"/>
            <a:ext cx="46454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Спасибо</a:t>
            </a:r>
            <a:r>
              <a:rPr lang="ru-RU" sz="2400" i="1" spc="4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за</a:t>
            </a:r>
            <a:r>
              <a:rPr lang="ru-RU" sz="2400" i="1" spc="4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внимание</a:t>
            </a:r>
            <a:r>
              <a:rPr lang="ru-RU" sz="2400" i="1" spc="5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lang="ru-RU" sz="2400" i="1" spc="4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spc="-1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активность!</a:t>
            </a:r>
          </a:p>
          <a:p>
            <a:pPr marL="12700">
              <a:lnSpc>
                <a:spcPct val="100000"/>
              </a:lnSpc>
              <a:defRPr>
                <a:latin typeface="Merriweather"/>
                <a:ea typeface="Merriweather"/>
                <a:cs typeface="Merriweather"/>
              </a:defRPr>
            </a:pPr>
            <a:endParaRPr lang="ru-RU" sz="2400" i="1" dirty="0">
              <a:solidFill>
                <a:srgbClr val="1E5220"/>
              </a:solidFill>
              <a:latin typeface="Noto Sans"/>
              <a:cs typeface="Noto Sans"/>
            </a:endParaRPr>
          </a:p>
          <a:p>
            <a:pPr marL="12700" marR="5080">
              <a:defRPr>
                <a:latin typeface="Merriweather"/>
                <a:ea typeface="Merriweather"/>
                <a:cs typeface="Merriweather"/>
              </a:defRPr>
            </a:pP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Желаем</a:t>
            </a:r>
            <a:r>
              <a:rPr lang="ru-RU" sz="2400" i="1" spc="4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вам</a:t>
            </a:r>
            <a:r>
              <a:rPr lang="ru-RU" sz="2400" i="1" spc="4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ВСТРЕТИТЬ</a:t>
            </a:r>
            <a:r>
              <a:rPr lang="ru-RU" sz="2400" b="1" i="1" spc="4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НОВЫЙ</a:t>
            </a:r>
            <a:r>
              <a:rPr lang="ru-RU" sz="2400" b="1" i="1" spc="4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ГОД</a:t>
            </a:r>
            <a:r>
              <a:rPr lang="ru-RU" sz="2400" b="1" i="1" spc="4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В</a:t>
            </a:r>
            <a:r>
              <a:rPr lang="ru-RU" sz="2400" b="1" i="1" spc="4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ТОНУСЕ </a:t>
            </a:r>
            <a:r>
              <a:rPr lang="ru-RU" sz="2400" b="1" i="1" spc="45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lang="ru-RU" sz="2400" i="1" spc="4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провести</a:t>
            </a:r>
            <a:r>
              <a:rPr lang="ru-RU" sz="2400" i="1" spc="4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spc="-1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праздники </a:t>
            </a:r>
            <a:r>
              <a:rPr lang="ru-RU" sz="2400" i="1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с</a:t>
            </a:r>
            <a:r>
              <a:rPr lang="ru-RU" sz="2400" i="1" spc="2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2400" i="1" spc="-1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радостью!</a:t>
            </a:r>
            <a:endParaRPr lang="ru-RU" sz="2400" i="1" dirty="0">
              <a:solidFill>
                <a:srgbClr val="1E522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2389458" y="1520825"/>
            <a:ext cx="8424591" cy="1507489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594485" marR="5080" indent="-1582420">
              <a:lnSpc>
                <a:spcPts val="5300"/>
              </a:lnSpc>
              <a:spcBef>
                <a:spcPts val="116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5300" spc="45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Новогодняя</a:t>
            </a:r>
            <a:r>
              <a:rPr lang="ru-RU" sz="5300" spc="45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5300" spc="-188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5300" spc="-36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зарядка: </a:t>
            </a:r>
            <a:r>
              <a:rPr sz="5300" spc="-40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зачем</a:t>
            </a:r>
            <a:r>
              <a:rPr lang="ru-RU" sz="5300" spc="-4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5300" spc="-1905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5300" spc="475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lang="ru-RU" sz="5300" spc="475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  </a:t>
            </a:r>
            <a:r>
              <a:rPr sz="5300" spc="-1905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5300" spc="-1905" dirty="0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    </a:t>
            </a:r>
            <a:r>
              <a:rPr sz="5300" spc="-25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</a:rPr>
              <a:t>как</a:t>
            </a:r>
            <a:endParaRPr sz="5300" dirty="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984250" y="3393621"/>
            <a:ext cx="9448799" cy="1242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23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Прежде</a:t>
            </a:r>
            <a:r>
              <a:rPr sz="2400" spc="5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чем</a:t>
            </a: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погрузиться</a:t>
            </a: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в</a:t>
            </a: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теорию,</a:t>
            </a:r>
            <a:r>
              <a:rPr sz="2400" spc="5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давайте</a:t>
            </a: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spc="-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зарядимся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праздничным</a:t>
            </a:r>
            <a:r>
              <a:rPr sz="2400" spc="5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настроением</a:t>
            </a: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 err="1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тонусом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!</a:t>
            </a:r>
            <a:endParaRPr lang="ru-RU" sz="2400" dirty="0">
              <a:solidFill>
                <a:srgbClr val="F1F7E8"/>
              </a:solidFill>
              <a:latin typeface="Merriweather"/>
              <a:ea typeface="Merriweather"/>
              <a:cs typeface="Merriweather"/>
            </a:endParaRPr>
          </a:p>
          <a:p>
            <a:pPr marL="12065" marR="5080" algn="ctr">
              <a:lnSpc>
                <a:spcPct val="1123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Главное</a:t>
            </a:r>
            <a:r>
              <a:rPr sz="2400" spc="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spc="-5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—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плавность</a:t>
            </a:r>
            <a:r>
              <a:rPr sz="2400" spc="15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движений</a:t>
            </a:r>
            <a:r>
              <a:rPr sz="2400" spc="15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2400" spc="2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хорошее</a:t>
            </a:r>
            <a:r>
              <a:rPr sz="2400" spc="15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spc="-10" dirty="0">
                <a:solidFill>
                  <a:srgbClr val="F1F7E8"/>
                </a:solidFill>
                <a:latin typeface="Merriweather"/>
                <a:ea typeface="Merriweather"/>
                <a:cs typeface="Merriweather"/>
              </a:rPr>
              <a:t>настроение.</a:t>
            </a:r>
            <a:endParaRPr sz="24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86049" y="520560"/>
            <a:ext cx="10542270" cy="138525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1038860" algn="ctr">
              <a:lnSpc>
                <a:spcPts val="3540"/>
              </a:lnSpc>
              <a:spcBef>
                <a:spcPts val="80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3500" b="1" spc="75" dirty="0" err="1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Комплекс</a:t>
            </a:r>
            <a:r>
              <a:rPr sz="3500" b="1" spc="-124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z="3500" b="1" spc="9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у</a:t>
            </a:r>
            <a:r>
              <a:rPr sz="3500" b="1" spc="90" dirty="0" err="1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пражнений</a:t>
            </a:r>
            <a:br>
              <a:rPr lang="ru-RU" sz="3500" spc="90" dirty="0">
                <a:latin typeface="Merriweather"/>
                <a:ea typeface="Merriweather"/>
                <a:cs typeface="Merriweather"/>
              </a:rPr>
            </a:br>
            <a:r>
              <a:rPr sz="145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Простой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комплекс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упражнений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поможет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размяться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почувствовать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прилив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сил.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Выполняйте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каждое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упражнение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медленно</a:t>
            </a:r>
            <a:r>
              <a:rPr sz="145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осознанно,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прислушиваясь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своему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телу.</a:t>
            </a:r>
            <a:endParaRPr sz="1450" dirty="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8749" y="2432418"/>
            <a:ext cx="1918335" cy="3705225"/>
          </a:xfrm>
          <a:custGeom>
            <a:avLst/>
            <a:gdLst/>
            <a:ahLst/>
            <a:cxnLst/>
            <a:rect l="l" t="t" r="r" b="b"/>
            <a:pathLst>
              <a:path w="1918335" h="3705225">
                <a:moveTo>
                  <a:pt x="1812974" y="3704759"/>
                </a:moveTo>
                <a:lnTo>
                  <a:pt x="104894" y="3704759"/>
                </a:lnTo>
                <a:lnTo>
                  <a:pt x="97593" y="3704040"/>
                </a:lnTo>
                <a:lnTo>
                  <a:pt x="56023" y="3689934"/>
                </a:lnTo>
                <a:lnTo>
                  <a:pt x="23015" y="3660994"/>
                </a:lnTo>
                <a:lnTo>
                  <a:pt x="3595" y="3621625"/>
                </a:lnTo>
                <a:lnTo>
                  <a:pt x="0" y="3599865"/>
                </a:lnTo>
                <a:lnTo>
                  <a:pt x="0" y="3592494"/>
                </a:lnTo>
                <a:lnTo>
                  <a:pt x="0" y="104894"/>
                </a:lnTo>
                <a:lnTo>
                  <a:pt x="11366" y="62492"/>
                </a:lnTo>
                <a:lnTo>
                  <a:pt x="38094" y="27669"/>
                </a:lnTo>
                <a:lnTo>
                  <a:pt x="76113" y="5724"/>
                </a:lnTo>
                <a:lnTo>
                  <a:pt x="104894" y="0"/>
                </a:lnTo>
                <a:lnTo>
                  <a:pt x="1812974" y="0"/>
                </a:lnTo>
                <a:lnTo>
                  <a:pt x="1855374" y="11366"/>
                </a:lnTo>
                <a:lnTo>
                  <a:pt x="1890198" y="38094"/>
                </a:lnTo>
                <a:lnTo>
                  <a:pt x="1912143" y="76113"/>
                </a:lnTo>
                <a:lnTo>
                  <a:pt x="1917868" y="104894"/>
                </a:lnTo>
                <a:lnTo>
                  <a:pt x="1917868" y="3599865"/>
                </a:lnTo>
                <a:lnTo>
                  <a:pt x="1906501" y="3642266"/>
                </a:lnTo>
                <a:lnTo>
                  <a:pt x="1879773" y="3677090"/>
                </a:lnTo>
                <a:lnTo>
                  <a:pt x="1841754" y="3699034"/>
                </a:lnTo>
                <a:lnTo>
                  <a:pt x="1820274" y="3704040"/>
                </a:lnTo>
                <a:lnTo>
                  <a:pt x="1812974" y="3704759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0580" y="2447784"/>
            <a:ext cx="1392555" cy="2835392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20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1</a:t>
            </a:r>
            <a:endParaRPr sz="2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«Елочка»</a:t>
            </a:r>
            <a:endParaRPr sz="2000" b="1" dirty="0">
              <a:solidFill>
                <a:schemeClr val="bg2">
                  <a:lumMod val="10000"/>
                </a:schemeClr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28099"/>
              </a:lnSpc>
              <a:spcBef>
                <a:spcPts val="63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Стоя</a:t>
            </a:r>
            <a:r>
              <a:rPr sz="1150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прямо,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медленный</a:t>
            </a:r>
            <a:r>
              <a:rPr sz="1150" spc="1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вдох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через</a:t>
            </a:r>
            <a:r>
              <a:rPr sz="11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нос,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поднимая</a:t>
            </a:r>
            <a:r>
              <a:rPr sz="1150" spc="8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руки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вверх.</a:t>
            </a:r>
            <a:r>
              <a:rPr sz="11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Медленный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выдох,</a:t>
            </a:r>
            <a:r>
              <a:rPr sz="11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опуская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руки.</a:t>
            </a:r>
            <a:r>
              <a:rPr sz="11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(3-4</a:t>
            </a:r>
            <a:r>
              <a:rPr sz="11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раза).</a:t>
            </a:r>
            <a:endParaRPr sz="1150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5991" y="2432418"/>
            <a:ext cx="1918335" cy="3705225"/>
          </a:xfrm>
          <a:custGeom>
            <a:avLst/>
            <a:gdLst/>
            <a:ahLst/>
            <a:cxnLst/>
            <a:rect l="l" t="t" r="r" b="b"/>
            <a:pathLst>
              <a:path w="1918335" h="3705225">
                <a:moveTo>
                  <a:pt x="1812974" y="3704759"/>
                </a:moveTo>
                <a:lnTo>
                  <a:pt x="104894" y="3704759"/>
                </a:lnTo>
                <a:lnTo>
                  <a:pt x="97593" y="3704040"/>
                </a:lnTo>
                <a:lnTo>
                  <a:pt x="56023" y="3689934"/>
                </a:lnTo>
                <a:lnTo>
                  <a:pt x="23015" y="3660994"/>
                </a:lnTo>
                <a:lnTo>
                  <a:pt x="3595" y="3621625"/>
                </a:lnTo>
                <a:lnTo>
                  <a:pt x="0" y="3599865"/>
                </a:lnTo>
                <a:lnTo>
                  <a:pt x="0" y="3592494"/>
                </a:lnTo>
                <a:lnTo>
                  <a:pt x="0" y="104894"/>
                </a:lnTo>
                <a:lnTo>
                  <a:pt x="11366" y="62492"/>
                </a:lnTo>
                <a:lnTo>
                  <a:pt x="38094" y="27669"/>
                </a:lnTo>
                <a:lnTo>
                  <a:pt x="76113" y="5724"/>
                </a:lnTo>
                <a:lnTo>
                  <a:pt x="104894" y="0"/>
                </a:lnTo>
                <a:lnTo>
                  <a:pt x="1812974" y="0"/>
                </a:lnTo>
                <a:lnTo>
                  <a:pt x="1855374" y="11366"/>
                </a:lnTo>
                <a:lnTo>
                  <a:pt x="1890198" y="38094"/>
                </a:lnTo>
                <a:lnTo>
                  <a:pt x="1912142" y="76113"/>
                </a:lnTo>
                <a:lnTo>
                  <a:pt x="1917868" y="104894"/>
                </a:lnTo>
                <a:lnTo>
                  <a:pt x="1917868" y="3599865"/>
                </a:lnTo>
                <a:lnTo>
                  <a:pt x="1906501" y="3642266"/>
                </a:lnTo>
                <a:lnTo>
                  <a:pt x="1879773" y="3677090"/>
                </a:lnTo>
                <a:lnTo>
                  <a:pt x="1841754" y="3699034"/>
                </a:lnTo>
                <a:lnTo>
                  <a:pt x="1820274" y="3704040"/>
                </a:lnTo>
                <a:lnTo>
                  <a:pt x="1812974" y="3704759"/>
                </a:lnTo>
                <a:close/>
              </a:path>
            </a:pathLst>
          </a:custGeom>
          <a:solidFill>
            <a:srgbClr val="DBECC7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5922" y="2447784"/>
            <a:ext cx="1487170" cy="2237023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20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2</a:t>
            </a:r>
            <a:endParaRPr sz="2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«Шарики</a:t>
            </a:r>
            <a:r>
              <a:rPr sz="2000" b="1" spc="75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b="1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висят»</a:t>
            </a:r>
            <a:endParaRPr sz="2000" b="1" dirty="0">
              <a:solidFill>
                <a:schemeClr val="bg2">
                  <a:lumMod val="10000"/>
                </a:schemeClr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28099"/>
              </a:lnSpc>
              <a:spcBef>
                <a:spcPts val="63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Круговые</a:t>
            </a:r>
            <a:r>
              <a:rPr sz="11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движения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плечами</a:t>
            </a:r>
            <a:r>
              <a:rPr sz="11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вперед</a:t>
            </a:r>
            <a:r>
              <a:rPr sz="11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назад.</a:t>
            </a:r>
            <a:r>
              <a:rPr sz="11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(По</a:t>
            </a:r>
            <a:r>
              <a:rPr sz="11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5</a:t>
            </a:r>
            <a:r>
              <a:rPr sz="11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раз).</a:t>
            </a:r>
            <a:endParaRPr sz="1150" dirty="0">
              <a:latin typeface="Noto Sans"/>
              <a:cs typeface="Noto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33234" y="2432418"/>
            <a:ext cx="1908810" cy="3705225"/>
          </a:xfrm>
          <a:custGeom>
            <a:avLst/>
            <a:gdLst/>
            <a:ahLst/>
            <a:cxnLst/>
            <a:rect l="l" t="t" r="r" b="b"/>
            <a:pathLst>
              <a:path w="1908809" h="3705225">
                <a:moveTo>
                  <a:pt x="1803618" y="3704759"/>
                </a:moveTo>
                <a:lnTo>
                  <a:pt x="104894" y="3704759"/>
                </a:lnTo>
                <a:lnTo>
                  <a:pt x="97593" y="3704040"/>
                </a:lnTo>
                <a:lnTo>
                  <a:pt x="56023" y="3689934"/>
                </a:lnTo>
                <a:lnTo>
                  <a:pt x="23015" y="3660994"/>
                </a:lnTo>
                <a:lnTo>
                  <a:pt x="3595" y="3621625"/>
                </a:lnTo>
                <a:lnTo>
                  <a:pt x="0" y="3599865"/>
                </a:lnTo>
                <a:lnTo>
                  <a:pt x="0" y="3592494"/>
                </a:lnTo>
                <a:lnTo>
                  <a:pt x="0" y="104894"/>
                </a:lnTo>
                <a:lnTo>
                  <a:pt x="11366" y="62492"/>
                </a:lnTo>
                <a:lnTo>
                  <a:pt x="38094" y="27669"/>
                </a:lnTo>
                <a:lnTo>
                  <a:pt x="76112" y="5724"/>
                </a:lnTo>
                <a:lnTo>
                  <a:pt x="104894" y="0"/>
                </a:lnTo>
                <a:lnTo>
                  <a:pt x="1803618" y="0"/>
                </a:lnTo>
                <a:lnTo>
                  <a:pt x="1846019" y="11366"/>
                </a:lnTo>
                <a:lnTo>
                  <a:pt x="1880842" y="38094"/>
                </a:lnTo>
                <a:lnTo>
                  <a:pt x="1902787" y="76113"/>
                </a:lnTo>
                <a:lnTo>
                  <a:pt x="1908512" y="104894"/>
                </a:lnTo>
                <a:lnTo>
                  <a:pt x="1908512" y="3599865"/>
                </a:lnTo>
                <a:lnTo>
                  <a:pt x="1897145" y="3642266"/>
                </a:lnTo>
                <a:lnTo>
                  <a:pt x="1870417" y="3677090"/>
                </a:lnTo>
                <a:lnTo>
                  <a:pt x="1832398" y="3699034"/>
                </a:lnTo>
                <a:lnTo>
                  <a:pt x="1810918" y="3704040"/>
                </a:lnTo>
                <a:lnTo>
                  <a:pt x="1803618" y="3704759"/>
                </a:lnTo>
                <a:close/>
              </a:path>
            </a:pathLst>
          </a:custGeom>
          <a:solidFill>
            <a:srgbClr val="81C783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33234" y="2447784"/>
            <a:ext cx="1908810" cy="1929246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200" spc="-50" dirty="0">
                <a:solidFill>
                  <a:srgbClr val="F9FAF7"/>
                </a:solidFill>
                <a:latin typeface="Merriweather"/>
                <a:ea typeface="Merriweather"/>
                <a:cs typeface="Merriweather"/>
              </a:rPr>
              <a:t>3</a:t>
            </a:r>
            <a:endParaRPr sz="2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«Повороты»</a:t>
            </a:r>
            <a:endParaRPr sz="2000" b="1" dirty="0">
              <a:solidFill>
                <a:schemeClr val="bg2">
                  <a:lumMod val="10000"/>
                </a:schemeClr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28099"/>
              </a:lnSpc>
              <a:spcBef>
                <a:spcPts val="63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15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Сжимание</a:t>
            </a:r>
            <a:r>
              <a:rPr sz="1150" spc="1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5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и </a:t>
            </a:r>
            <a:r>
              <a:rPr sz="1150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разжимание </a:t>
            </a:r>
            <a:r>
              <a:rPr sz="115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кулаков.</a:t>
            </a:r>
            <a:r>
              <a:rPr sz="1150" spc="5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Вращение </a:t>
            </a:r>
            <a:r>
              <a:rPr sz="115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кистями.</a:t>
            </a:r>
            <a:r>
              <a:rPr sz="1150" spc="7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(По</a:t>
            </a:r>
            <a:r>
              <a:rPr sz="1150" spc="7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5-</a:t>
            </a:r>
            <a:r>
              <a:rPr sz="1150" spc="-5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6 </a:t>
            </a:r>
            <a:r>
              <a:rPr sz="1150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раз).</a:t>
            </a:r>
            <a:endParaRPr sz="1150" dirty="0">
              <a:solidFill>
                <a:schemeClr val="bg2">
                  <a:lumMod val="10000"/>
                </a:schemeClr>
              </a:solidFill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41121" y="2432418"/>
            <a:ext cx="1918335" cy="3705225"/>
          </a:xfrm>
          <a:custGeom>
            <a:avLst/>
            <a:gdLst/>
            <a:ahLst/>
            <a:cxnLst/>
            <a:rect l="l" t="t" r="r" b="b"/>
            <a:pathLst>
              <a:path w="1918334" h="3705225">
                <a:moveTo>
                  <a:pt x="1812974" y="3704759"/>
                </a:moveTo>
                <a:lnTo>
                  <a:pt x="104894" y="3704759"/>
                </a:lnTo>
                <a:lnTo>
                  <a:pt x="97593" y="3704040"/>
                </a:lnTo>
                <a:lnTo>
                  <a:pt x="56023" y="3689934"/>
                </a:lnTo>
                <a:lnTo>
                  <a:pt x="23014" y="3660994"/>
                </a:lnTo>
                <a:lnTo>
                  <a:pt x="3595" y="3621625"/>
                </a:lnTo>
                <a:lnTo>
                  <a:pt x="0" y="3599865"/>
                </a:lnTo>
                <a:lnTo>
                  <a:pt x="0" y="3592494"/>
                </a:lnTo>
                <a:lnTo>
                  <a:pt x="0" y="104894"/>
                </a:lnTo>
                <a:lnTo>
                  <a:pt x="11366" y="62492"/>
                </a:lnTo>
                <a:lnTo>
                  <a:pt x="38094" y="27669"/>
                </a:lnTo>
                <a:lnTo>
                  <a:pt x="76113" y="5724"/>
                </a:lnTo>
                <a:lnTo>
                  <a:pt x="104894" y="0"/>
                </a:lnTo>
                <a:lnTo>
                  <a:pt x="1812974" y="0"/>
                </a:lnTo>
                <a:lnTo>
                  <a:pt x="1855375" y="11366"/>
                </a:lnTo>
                <a:lnTo>
                  <a:pt x="1890198" y="38094"/>
                </a:lnTo>
                <a:lnTo>
                  <a:pt x="1912143" y="76113"/>
                </a:lnTo>
                <a:lnTo>
                  <a:pt x="1917868" y="104894"/>
                </a:lnTo>
                <a:lnTo>
                  <a:pt x="1917868" y="3599865"/>
                </a:lnTo>
                <a:lnTo>
                  <a:pt x="1906501" y="3642266"/>
                </a:lnTo>
                <a:lnTo>
                  <a:pt x="1879773" y="3677090"/>
                </a:lnTo>
                <a:lnTo>
                  <a:pt x="1841754" y="3699034"/>
                </a:lnTo>
                <a:lnTo>
                  <a:pt x="1820274" y="3704040"/>
                </a:lnTo>
                <a:lnTo>
                  <a:pt x="1812974" y="3704759"/>
                </a:lnTo>
                <a:close/>
              </a:path>
            </a:pathLst>
          </a:custGeom>
          <a:solidFill>
            <a:srgbClr val="F1F7E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40952" y="2447784"/>
            <a:ext cx="1707905" cy="2175724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20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4</a:t>
            </a:r>
            <a:endParaRPr sz="2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«Лыжник»</a:t>
            </a:r>
            <a:endParaRPr sz="2000" b="1" dirty="0">
              <a:solidFill>
                <a:schemeClr val="bg2">
                  <a:lumMod val="10000"/>
                </a:schemeClr>
              </a:solidFill>
              <a:latin typeface="Noto Sans"/>
              <a:cs typeface="Noto Sans"/>
            </a:endParaRPr>
          </a:p>
          <a:p>
            <a:pPr marL="12700" marR="158115">
              <a:lnSpc>
                <a:spcPct val="128099"/>
              </a:lnSpc>
              <a:spcBef>
                <a:spcPts val="63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Поочередное скольжение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стопами</a:t>
            </a:r>
            <a:r>
              <a:rPr sz="11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</a:t>
            </a:r>
            <a:r>
              <a:rPr sz="11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полу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вперед-назад.</a:t>
            </a:r>
            <a:r>
              <a:rPr sz="1150" spc="1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(По</a:t>
            </a:r>
            <a:endParaRPr sz="11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5-6</a:t>
            </a:r>
            <a:r>
              <a:rPr sz="11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</a:t>
            </a:r>
            <a:r>
              <a:rPr sz="11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каждой</a:t>
            </a:r>
            <a:r>
              <a:rPr sz="11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ноге).</a:t>
            </a:r>
            <a:endParaRPr sz="1150" dirty="0">
              <a:latin typeface="Noto Sans"/>
              <a:cs typeface="Noto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58364" y="2432418"/>
            <a:ext cx="1918335" cy="3705225"/>
          </a:xfrm>
          <a:custGeom>
            <a:avLst/>
            <a:gdLst/>
            <a:ahLst/>
            <a:cxnLst/>
            <a:rect l="l" t="t" r="r" b="b"/>
            <a:pathLst>
              <a:path w="1918334" h="3705225">
                <a:moveTo>
                  <a:pt x="1812974" y="3704759"/>
                </a:moveTo>
                <a:lnTo>
                  <a:pt x="104893" y="3704759"/>
                </a:lnTo>
                <a:lnTo>
                  <a:pt x="97592" y="3704040"/>
                </a:lnTo>
                <a:lnTo>
                  <a:pt x="56022" y="3689934"/>
                </a:lnTo>
                <a:lnTo>
                  <a:pt x="23014" y="3660994"/>
                </a:lnTo>
                <a:lnTo>
                  <a:pt x="3594" y="3621625"/>
                </a:lnTo>
                <a:lnTo>
                  <a:pt x="0" y="3599865"/>
                </a:lnTo>
                <a:lnTo>
                  <a:pt x="0" y="3592494"/>
                </a:lnTo>
                <a:lnTo>
                  <a:pt x="0" y="104894"/>
                </a:lnTo>
                <a:lnTo>
                  <a:pt x="11365" y="62492"/>
                </a:lnTo>
                <a:lnTo>
                  <a:pt x="38093" y="27669"/>
                </a:lnTo>
                <a:lnTo>
                  <a:pt x="76112" y="5724"/>
                </a:lnTo>
                <a:lnTo>
                  <a:pt x="104893" y="0"/>
                </a:lnTo>
                <a:lnTo>
                  <a:pt x="1812974" y="0"/>
                </a:lnTo>
                <a:lnTo>
                  <a:pt x="1855373" y="11366"/>
                </a:lnTo>
                <a:lnTo>
                  <a:pt x="1890197" y="38094"/>
                </a:lnTo>
                <a:lnTo>
                  <a:pt x="1912142" y="76113"/>
                </a:lnTo>
                <a:lnTo>
                  <a:pt x="1917867" y="104894"/>
                </a:lnTo>
                <a:lnTo>
                  <a:pt x="1917867" y="3599865"/>
                </a:lnTo>
                <a:lnTo>
                  <a:pt x="1906499" y="3642266"/>
                </a:lnTo>
                <a:lnTo>
                  <a:pt x="1879772" y="3677090"/>
                </a:lnTo>
                <a:lnTo>
                  <a:pt x="1841753" y="3699034"/>
                </a:lnTo>
                <a:lnTo>
                  <a:pt x="1820274" y="3704040"/>
                </a:lnTo>
                <a:lnTo>
                  <a:pt x="1812974" y="3704759"/>
                </a:lnTo>
                <a:close/>
              </a:path>
            </a:pathLst>
          </a:custGeom>
          <a:solidFill>
            <a:srgbClr val="ECEFF1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63310" y="2447784"/>
            <a:ext cx="2217242" cy="1949188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20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5</a:t>
            </a:r>
            <a:endParaRPr sz="22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spc="-10" dirty="0">
                <a:solidFill>
                  <a:schemeClr val="bg2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«Поздравляем»</a:t>
            </a:r>
            <a:endParaRPr sz="2000" dirty="0">
              <a:solidFill>
                <a:schemeClr val="bg2">
                  <a:lumMod val="10000"/>
                </a:schemeClr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28099"/>
              </a:lnSpc>
              <a:spcBef>
                <a:spcPts val="63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Улыбнуться</a:t>
            </a:r>
            <a:r>
              <a:rPr sz="115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соседу.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Похлопать</a:t>
            </a:r>
            <a:r>
              <a:rPr sz="11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себя</a:t>
            </a:r>
            <a:r>
              <a:rPr sz="11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плечам</a:t>
            </a:r>
            <a:r>
              <a:rPr sz="115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1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сказать:</a:t>
            </a:r>
            <a:endParaRPr sz="11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1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«Я</a:t>
            </a:r>
            <a:r>
              <a:rPr sz="11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молодец!»</a:t>
            </a:r>
            <a:endParaRPr sz="115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1205" cy="6848475"/>
          </a:xfrm>
          <a:custGeom>
            <a:avLst/>
            <a:gdLst/>
            <a:ahLst/>
            <a:cxnLst/>
            <a:rect l="l" t="t" r="r" b="b"/>
            <a:pathLst>
              <a:path w="12181205" h="6848475">
                <a:moveTo>
                  <a:pt x="12180802" y="6848192"/>
                </a:moveTo>
                <a:lnTo>
                  <a:pt x="0" y="6848192"/>
                </a:lnTo>
                <a:lnTo>
                  <a:pt x="0" y="0"/>
                </a:lnTo>
                <a:lnTo>
                  <a:pt x="12180802" y="0"/>
                </a:lnTo>
                <a:lnTo>
                  <a:pt x="12180802" y="6848192"/>
                </a:lnTo>
                <a:close/>
              </a:path>
            </a:pathLst>
          </a:custGeom>
          <a:solidFill>
            <a:srgbClr val="F9FAF7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 dirty="0"/>
          </a:p>
        </p:txBody>
      </p:sp>
      <p:pic>
        <p:nvPicPr>
          <p:cNvPr id="3" name="object 3" descr="Здоровый праздничный стол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87491" cy="673592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6872914" y="1119310"/>
            <a:ext cx="3986529" cy="4907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52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spc="130" dirty="0" err="1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Праздник</a:t>
            </a:r>
            <a:br>
              <a:rPr lang="ru-RU" spc="13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</a:br>
            <a:r>
              <a:rPr spc="-157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pc="-20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без </a:t>
            </a:r>
            <a:r>
              <a:rPr spc="-100" dirty="0" err="1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вреда</a:t>
            </a:r>
            <a:r>
              <a:rPr spc="-155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lang="ru-RU" spc="-155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    </a:t>
            </a:r>
            <a:r>
              <a:rPr lang="ru-RU" spc="-2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для</a:t>
            </a:r>
            <a:r>
              <a:rPr spc="-25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pc="-10" dirty="0" err="1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здоровья</a:t>
            </a:r>
            <a:r>
              <a:rPr lang="ru-RU" spc="-10" dirty="0">
                <a:solidFill>
                  <a:srgbClr val="1E5220"/>
                </a:solidFill>
                <a:latin typeface="Merriweather"/>
                <a:ea typeface="Merriweather"/>
                <a:cs typeface="Merriweather"/>
              </a:rPr>
              <a:t> потребует соблюдения простых правил</a:t>
            </a:r>
            <a:endParaRPr spc="-10" dirty="0">
              <a:solidFill>
                <a:srgbClr val="1E5220"/>
              </a:solidFill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still life of high-sodium foods like cured meats, salted fish, chips, and sauces, arranged on a dark surface to represent a health warning about sal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84989" cy="673592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771038" y="576693"/>
            <a:ext cx="3509645" cy="126047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420"/>
              </a:lnSpc>
              <a:spcBef>
                <a:spcPts val="98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pc="-10" dirty="0" err="1">
                <a:latin typeface="Merriweather"/>
                <a:ea typeface="Merriweather"/>
                <a:cs typeface="Merriweather"/>
              </a:rPr>
              <a:t>Осторожно</a:t>
            </a:r>
            <a:r>
              <a:rPr spc="-440" dirty="0" err="1">
                <a:latin typeface="Merriweather"/>
                <a:ea typeface="Merriweather"/>
                <a:cs typeface="Merriweather"/>
              </a:rPr>
              <a:t>соль</a:t>
            </a:r>
            <a:r>
              <a:rPr spc="-440" dirty="0">
                <a:latin typeface="Merriweather"/>
                <a:ea typeface="Merriweather"/>
                <a:cs typeface="Merriweather"/>
              </a:rPr>
              <a:t>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3263" y="3849237"/>
            <a:ext cx="107949" cy="107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3263" y="4186034"/>
            <a:ext cx="107949" cy="1079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71038" y="1980011"/>
            <a:ext cx="3580765" cy="4582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115">
              <a:lnSpc>
                <a:spcPct val="1185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Избыток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соли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—</a:t>
            </a:r>
            <a:r>
              <a:rPr sz="145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главный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враг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при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повышенном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давлении,</a:t>
            </a:r>
            <a:r>
              <a:rPr sz="145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так</a:t>
            </a:r>
            <a:r>
              <a:rPr sz="145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как</a:t>
            </a:r>
            <a:r>
              <a:rPr sz="145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она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задерживает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жидкость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повышает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нагрузку</a:t>
            </a:r>
            <a:r>
              <a:rPr sz="1450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</a:t>
            </a:r>
            <a:r>
              <a:rPr sz="14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сердце.</a:t>
            </a:r>
            <a:endParaRPr sz="145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70"/>
              </a:spcBef>
              <a:defRPr>
                <a:latin typeface="Merriweather"/>
                <a:ea typeface="Merriweather"/>
                <a:cs typeface="Merriweather"/>
              </a:defRPr>
            </a:pPr>
            <a:endParaRPr sz="14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sz="1750" b="1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Избегайте:</a:t>
            </a:r>
            <a:endParaRPr sz="1750" b="1" dirty="0">
              <a:latin typeface="Noto Sans"/>
              <a:cs typeface="Noto Sans"/>
            </a:endParaRPr>
          </a:p>
          <a:p>
            <a:pPr marL="278130" marR="5080" indent="33020">
              <a:lnSpc>
                <a:spcPct val="170000"/>
              </a:lnSpc>
              <a:spcBef>
                <a:spcPts val="204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Соленых</a:t>
            </a:r>
            <a:r>
              <a:rPr sz="13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закусок,</a:t>
            </a:r>
            <a:r>
              <a:rPr sz="13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селедки,</a:t>
            </a:r>
            <a:r>
              <a:rPr sz="13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копченостей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Колбас,</a:t>
            </a:r>
            <a:r>
              <a:rPr sz="13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чипсов,</a:t>
            </a:r>
            <a:r>
              <a:rPr sz="130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готовых</a:t>
            </a:r>
            <a:r>
              <a:rPr sz="13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соусов</a:t>
            </a:r>
            <a:endParaRPr sz="1300" dirty="0">
              <a:latin typeface="Noto Sans"/>
              <a:cs typeface="Noto Sans"/>
            </a:endParaRPr>
          </a:p>
          <a:p>
            <a:pPr marL="278130">
              <a:lnSpc>
                <a:spcPct val="100000"/>
              </a:lnSpc>
              <a:spcBef>
                <a:spcPts val="50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(майонез,</a:t>
            </a:r>
            <a:r>
              <a:rPr sz="13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кетчуп)</a:t>
            </a:r>
            <a:endParaRPr sz="13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defRPr>
                <a:latin typeface="Merriweather"/>
                <a:ea typeface="Merriweather"/>
                <a:cs typeface="Merriweather"/>
              </a:defRPr>
            </a:pPr>
            <a:endParaRPr sz="13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lang="ru-RU" sz="1750" b="1" spc="-1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СОВЕТ:</a:t>
            </a:r>
            <a:endParaRPr lang="ru-RU" sz="1750" b="1" dirty="0">
              <a:solidFill>
                <a:srgbClr val="FF0000"/>
              </a:solidFill>
              <a:latin typeface="Noto Sans"/>
              <a:cs typeface="Noto Sans"/>
            </a:endParaRPr>
          </a:p>
          <a:p>
            <a:pPr marL="12700" marR="125730">
              <a:lnSpc>
                <a:spcPct val="132200"/>
              </a:lnSpc>
              <a:spcBef>
                <a:spcPts val="7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Откажитесь</a:t>
            </a:r>
            <a:r>
              <a:rPr sz="13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от</a:t>
            </a:r>
            <a:r>
              <a:rPr sz="13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досаливания</a:t>
            </a:r>
            <a:r>
              <a:rPr sz="13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блюд</a:t>
            </a:r>
            <a:r>
              <a:rPr sz="13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внимательно</a:t>
            </a:r>
            <a:r>
              <a:rPr sz="13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читайте</a:t>
            </a:r>
            <a:r>
              <a:rPr sz="13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этикетки</a:t>
            </a:r>
            <a:r>
              <a:rPr sz="130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продуктов</a:t>
            </a:r>
            <a:endParaRPr sz="13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—</a:t>
            </a:r>
            <a:r>
              <a:rPr sz="13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соль</a:t>
            </a:r>
            <a:r>
              <a:rPr sz="13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может</a:t>
            </a:r>
            <a:r>
              <a:rPr sz="13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быть</a:t>
            </a:r>
            <a:r>
              <a:rPr sz="130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скрыта.</a:t>
            </a:r>
            <a:endParaRPr sz="13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35736" y="324095"/>
            <a:ext cx="10311765" cy="2388667"/>
          </a:xfrm>
          <a:prstGeom prst="rect">
            <a:avLst/>
          </a:prstGeom>
        </p:spPr>
        <p:txBody>
          <a:bodyPr vert="horz" wrap="square" lIns="0" tIns="3422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6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pc="405" dirty="0" err="1">
                <a:latin typeface="Merriweather"/>
                <a:ea typeface="Merriweather"/>
                <a:cs typeface="Merriweather"/>
              </a:rPr>
              <a:t>Жирное</a:t>
            </a:r>
            <a:r>
              <a:rPr lang="ru-RU" spc="405" dirty="0">
                <a:latin typeface="Merriweather"/>
                <a:ea typeface="Merriweather"/>
                <a:cs typeface="Merriweather"/>
              </a:rPr>
              <a:t> </a:t>
            </a:r>
            <a:r>
              <a:rPr spc="-1585" dirty="0">
                <a:latin typeface="Merriweather"/>
                <a:ea typeface="Merriweather"/>
                <a:cs typeface="Merriweather"/>
              </a:rPr>
              <a:t> </a:t>
            </a:r>
            <a:r>
              <a:rPr spc="395" dirty="0">
                <a:latin typeface="Merriweather"/>
                <a:ea typeface="Merriweather"/>
                <a:cs typeface="Merriweather"/>
              </a:rPr>
              <a:t>и</a:t>
            </a:r>
            <a:r>
              <a:rPr lang="ru-RU" spc="395" dirty="0">
                <a:latin typeface="Merriweather"/>
                <a:ea typeface="Merriweather"/>
                <a:cs typeface="Merriweather"/>
              </a:rPr>
              <a:t> </a:t>
            </a:r>
            <a:r>
              <a:rPr spc="-1585" dirty="0">
                <a:latin typeface="Merriweather"/>
                <a:ea typeface="Merriweather"/>
                <a:cs typeface="Merriweather"/>
              </a:rPr>
              <a:t> </a:t>
            </a:r>
            <a:r>
              <a:rPr spc="-80" dirty="0">
                <a:latin typeface="Merriweather"/>
                <a:ea typeface="Merriweather"/>
                <a:cs typeface="Merriweather"/>
              </a:rPr>
              <a:t>острое</a:t>
            </a:r>
            <a:r>
              <a:rPr spc="-1585" dirty="0">
                <a:latin typeface="Merriweather"/>
                <a:ea typeface="Merriweather"/>
                <a:cs typeface="Merriweather"/>
              </a:rPr>
              <a:t> </a:t>
            </a:r>
            <a:r>
              <a:rPr spc="2400" dirty="0">
                <a:latin typeface="Merriweather"/>
                <a:ea typeface="Merriweather"/>
                <a:cs typeface="Merriweather"/>
              </a:rPr>
              <a:t>—</a:t>
            </a:r>
            <a:r>
              <a:rPr spc="-1585" dirty="0">
                <a:latin typeface="Merriweather"/>
                <a:ea typeface="Merriweather"/>
                <a:cs typeface="Merriweather"/>
              </a:rPr>
              <a:t> </a:t>
            </a:r>
            <a:r>
              <a:rPr spc="55" dirty="0">
                <a:latin typeface="Merriweather"/>
                <a:ea typeface="Merriweather"/>
                <a:cs typeface="Merriweather"/>
              </a:rPr>
              <a:t>под</a:t>
            </a:r>
            <a:r>
              <a:rPr spc="-1585" dirty="0">
                <a:latin typeface="Merriweather"/>
                <a:ea typeface="Merriweather"/>
                <a:cs typeface="Merriweather"/>
              </a:rPr>
              <a:t> </a:t>
            </a:r>
            <a:r>
              <a:rPr spc="-10" dirty="0">
                <a:latin typeface="Merriweather"/>
                <a:ea typeface="Merriweather"/>
                <a:cs typeface="Merriweather"/>
              </a:rPr>
              <a:t>запретом</a:t>
            </a:r>
          </a:p>
          <a:p>
            <a:pPr marL="12700" marR="1654175" algn="just">
              <a:lnSpc>
                <a:spcPct val="112300"/>
              </a:lnSpc>
              <a:spcBef>
                <a:spcPts val="7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Выбирайте легкие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полезные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альтернативы, чтобы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избежать</a:t>
            </a:r>
            <a:r>
              <a:rPr sz="1750" spc="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негативных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последствий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для</a:t>
            </a:r>
            <a:r>
              <a:rPr sz="1750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сердечно-сосудистой</a:t>
            </a:r>
            <a:r>
              <a:rPr sz="17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системы.</a:t>
            </a:r>
            <a:endParaRPr sz="1750" dirty="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8436" y="2918901"/>
            <a:ext cx="4940300" cy="37465"/>
          </a:xfrm>
          <a:custGeom>
            <a:avLst/>
            <a:gdLst/>
            <a:ahLst/>
            <a:cxnLst/>
            <a:rect l="l" t="t" r="r" b="b"/>
            <a:pathLst>
              <a:path w="4940300" h="37464">
                <a:moveTo>
                  <a:pt x="4939680" y="37421"/>
                </a:moveTo>
                <a:lnTo>
                  <a:pt x="0" y="37421"/>
                </a:lnTo>
                <a:lnTo>
                  <a:pt x="0" y="0"/>
                </a:lnTo>
                <a:lnTo>
                  <a:pt x="4939680" y="0"/>
                </a:lnTo>
                <a:lnTo>
                  <a:pt x="4939680" y="37421"/>
                </a:lnTo>
                <a:close/>
              </a:path>
            </a:pathLst>
          </a:custGeom>
          <a:solidFill>
            <a:srgbClr val="81C783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1132" y="3817508"/>
            <a:ext cx="4952365" cy="64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7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Жирная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пища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(салаты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майонезом,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жирное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мясо)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повышает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уровень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холестерина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нагрузку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сердце.</a:t>
            </a:r>
            <a:endParaRPr sz="1450" dirty="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250" y="5178425"/>
            <a:ext cx="3721100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Острое</a:t>
            </a:r>
            <a:r>
              <a:rPr sz="14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может</a:t>
            </a:r>
            <a:r>
              <a:rPr sz="14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вызвать</a:t>
            </a:r>
            <a:r>
              <a:rPr sz="145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скачок</a:t>
            </a:r>
            <a:r>
              <a:rPr sz="1450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давления.</a:t>
            </a:r>
            <a:endParaRPr sz="1450" dirty="0">
              <a:latin typeface="Noto Sans"/>
              <a:cs typeface="Noto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86865" y="2918901"/>
            <a:ext cx="4940300" cy="37465"/>
          </a:xfrm>
          <a:custGeom>
            <a:avLst/>
            <a:gdLst/>
            <a:ahLst/>
            <a:cxnLst/>
            <a:rect l="l" t="t" r="r" b="b"/>
            <a:pathLst>
              <a:path w="4940300" h="37464">
                <a:moveTo>
                  <a:pt x="4939680" y="37421"/>
                </a:moveTo>
                <a:lnTo>
                  <a:pt x="0" y="37421"/>
                </a:lnTo>
                <a:lnTo>
                  <a:pt x="0" y="0"/>
                </a:lnTo>
                <a:lnTo>
                  <a:pt x="4939680" y="0"/>
                </a:lnTo>
                <a:lnTo>
                  <a:pt x="4939680" y="37421"/>
                </a:lnTo>
                <a:close/>
              </a:path>
            </a:pathLst>
          </a:custGeom>
          <a:solidFill>
            <a:srgbClr val="81C783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1132" y="3036244"/>
            <a:ext cx="10136369" cy="3526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550535" algn="l"/>
              </a:tabLst>
              <a:defRPr>
                <a:latin typeface="Merriweather"/>
                <a:ea typeface="Merriweather"/>
                <a:cs typeface="Merriweather"/>
              </a:defRPr>
            </a:pPr>
            <a:r>
              <a:rPr sz="2200" dirty="0" err="1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Что</a:t>
            </a:r>
            <a:r>
              <a:rPr sz="2200" spc="-2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200" spc="-10" dirty="0" err="1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исключить</a:t>
            </a:r>
            <a:r>
              <a:rPr lang="ru-RU" sz="220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!</a:t>
            </a:r>
            <a:r>
              <a:rPr sz="22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	</a:t>
            </a:r>
            <a:r>
              <a:rPr lang="ru-RU" sz="22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ВАШ ВЫБ</a:t>
            </a:r>
            <a:r>
              <a:rPr lang="ru-RU" sz="2200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ОР</a:t>
            </a:r>
            <a:endParaRPr sz="2200" dirty="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4165" y="3252353"/>
            <a:ext cx="12763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●</a:t>
            </a:r>
            <a:endParaRPr sz="1300">
              <a:latin typeface="Arimo"/>
              <a:cs typeface="Arim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1736" y="3573657"/>
            <a:ext cx="4404360" cy="64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7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Запеченное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мясо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(индейка,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курица)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нежирная рыба.</a:t>
            </a:r>
            <a:endParaRPr sz="1450" dirty="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4165" y="3972723"/>
            <a:ext cx="12763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●</a:t>
            </a:r>
            <a:endParaRPr sz="1300">
              <a:latin typeface="Arimo"/>
              <a:cs typeface="Arim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4165" y="4403074"/>
            <a:ext cx="12763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●</a:t>
            </a:r>
            <a:endParaRPr sz="1300">
              <a:latin typeface="Arimo"/>
              <a:cs typeface="Arim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9964" y="4427911"/>
            <a:ext cx="4145915" cy="989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Свежие</a:t>
            </a:r>
            <a:r>
              <a:rPr sz="145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тушеные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овощи.</a:t>
            </a:r>
            <a:endParaRPr sz="1450" dirty="0">
              <a:latin typeface="Noto Sans"/>
              <a:cs typeface="Noto Sans"/>
            </a:endParaRPr>
          </a:p>
          <a:p>
            <a:pPr marL="12700" marR="5080">
              <a:lnSpc>
                <a:spcPct val="139700"/>
              </a:lnSpc>
              <a:spcBef>
                <a:spcPts val="96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Салаты,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заправленные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лимонным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соком</a:t>
            </a:r>
            <a:r>
              <a:rPr sz="1450" spc="6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или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несладким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йогуртом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зеленью.</a:t>
            </a:r>
            <a:endParaRPr sz="145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pc="409" dirty="0" err="1">
                <a:latin typeface="Merriweather"/>
                <a:ea typeface="Merriweather"/>
                <a:cs typeface="Merriweather"/>
              </a:rPr>
              <a:t>Фрукты</a:t>
            </a:r>
            <a:r>
              <a:rPr lang="ru-RU" spc="409" dirty="0">
                <a:latin typeface="Merriweather"/>
                <a:ea typeface="Merriweather"/>
                <a:cs typeface="Merriweather"/>
              </a:rPr>
              <a:t> </a:t>
            </a:r>
            <a:r>
              <a:rPr spc="-1590" dirty="0">
                <a:latin typeface="Merriweather"/>
                <a:ea typeface="Merriweather"/>
                <a:cs typeface="Merriweather"/>
              </a:rPr>
              <a:t> </a:t>
            </a:r>
            <a:r>
              <a:rPr spc="-425" dirty="0">
                <a:latin typeface="Merriweather"/>
                <a:ea typeface="Merriweather"/>
                <a:cs typeface="Merriweather"/>
              </a:rPr>
              <a:t>с</a:t>
            </a:r>
            <a:r>
              <a:rPr lang="ru-RU" spc="-425" dirty="0">
                <a:latin typeface="Merriweather"/>
                <a:ea typeface="Merriweather"/>
                <a:cs typeface="Merriweather"/>
              </a:rPr>
              <a:t> </a:t>
            </a:r>
            <a:r>
              <a:rPr spc="-1585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-1585" dirty="0">
                <a:latin typeface="Merriweather"/>
                <a:ea typeface="Merriweather"/>
                <a:cs typeface="Merriweather"/>
              </a:rPr>
              <a:t>  </a:t>
            </a:r>
            <a:r>
              <a:rPr lang="ru-RU" spc="360" dirty="0">
                <a:latin typeface="Merriweather"/>
                <a:ea typeface="Merriweather"/>
                <a:cs typeface="Merriweather"/>
              </a:rPr>
              <a:t> умом!</a:t>
            </a:r>
            <a:endParaRPr spc="360" dirty="0">
              <a:latin typeface="Merriweather"/>
              <a:ea typeface="Merriweather"/>
              <a:cs typeface="Merriweather"/>
            </a:endParaRPr>
          </a:p>
          <a:p>
            <a:pPr marL="12700" marR="5080" algn="ctr">
              <a:lnSpc>
                <a:spcPct val="112300"/>
              </a:lnSpc>
              <a:spcBef>
                <a:spcPts val="7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Фрукты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полезны,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но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при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диабете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важно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контролировать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их</a:t>
            </a:r>
            <a:r>
              <a:rPr sz="1750" b="1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количество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из-за</a:t>
            </a:r>
            <a:r>
              <a:rPr sz="1750" b="1" spc="1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b="1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содержания сахара.</a:t>
            </a:r>
            <a:endParaRPr sz="1750" b="1" dirty="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8436" y="3676693"/>
            <a:ext cx="5005705" cy="1833880"/>
          </a:xfrm>
          <a:custGeom>
            <a:avLst/>
            <a:gdLst/>
            <a:ahLst/>
            <a:cxnLst/>
            <a:rect l="l" t="t" r="r" b="b"/>
            <a:pathLst>
              <a:path w="5005705" h="1833879">
                <a:moveTo>
                  <a:pt x="4935238" y="1833669"/>
                </a:moveTo>
                <a:lnTo>
                  <a:pt x="69929" y="1833669"/>
                </a:lnTo>
                <a:lnTo>
                  <a:pt x="65062" y="1833189"/>
                </a:lnTo>
                <a:lnTo>
                  <a:pt x="29176" y="1818324"/>
                </a:lnTo>
                <a:lnTo>
                  <a:pt x="3816" y="1782926"/>
                </a:lnTo>
                <a:lnTo>
                  <a:pt x="0" y="1763739"/>
                </a:lnTo>
                <a:lnTo>
                  <a:pt x="0" y="1758825"/>
                </a:lnTo>
                <a:lnTo>
                  <a:pt x="0" y="69929"/>
                </a:lnTo>
                <a:lnTo>
                  <a:pt x="15343" y="29176"/>
                </a:lnTo>
                <a:lnTo>
                  <a:pt x="50742" y="3816"/>
                </a:lnTo>
                <a:lnTo>
                  <a:pt x="69929" y="0"/>
                </a:lnTo>
                <a:lnTo>
                  <a:pt x="4935238" y="0"/>
                </a:lnTo>
                <a:lnTo>
                  <a:pt x="4975991" y="15343"/>
                </a:lnTo>
                <a:lnTo>
                  <a:pt x="5001350" y="50742"/>
                </a:lnTo>
                <a:lnTo>
                  <a:pt x="5005167" y="69929"/>
                </a:lnTo>
                <a:lnTo>
                  <a:pt x="5005167" y="1763739"/>
                </a:lnTo>
                <a:lnTo>
                  <a:pt x="4989824" y="1804491"/>
                </a:lnTo>
                <a:lnTo>
                  <a:pt x="4954425" y="1829851"/>
                </a:lnTo>
                <a:lnTo>
                  <a:pt x="4940105" y="1833189"/>
                </a:lnTo>
                <a:lnTo>
                  <a:pt x="4935238" y="1833669"/>
                </a:lnTo>
                <a:close/>
              </a:path>
            </a:pathLst>
          </a:custGeom>
          <a:solidFill>
            <a:srgbClr val="F1F7E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5736" y="2784581"/>
            <a:ext cx="4671695" cy="62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55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Да,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мандарины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апельсины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—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это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витамины,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но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них</a:t>
            </a:r>
            <a:r>
              <a:rPr sz="145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есть</a:t>
            </a:r>
            <a:r>
              <a:rPr sz="145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сахар.</a:t>
            </a:r>
            <a:endParaRPr sz="145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267" y="3897879"/>
            <a:ext cx="4793874" cy="19973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2000" spc="-1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</a:rPr>
              <a:t>СОВЕТ!</a:t>
            </a:r>
            <a:endParaRPr lang="ru-RU" sz="2000" dirty="0">
              <a:solidFill>
                <a:srgbClr val="FF0000"/>
              </a:solidFill>
              <a:latin typeface="Noto Sans"/>
              <a:cs typeface="Noto Sans"/>
            </a:endParaRPr>
          </a:p>
          <a:p>
            <a:pPr marL="12700" marR="5080">
              <a:lnSpc>
                <a:spcPct val="132200"/>
              </a:lnSpc>
              <a:spcBef>
                <a:spcPts val="56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600"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Употребляйте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фрукты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первой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половине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дня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6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не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натощак,</a:t>
            </a:r>
            <a:r>
              <a:rPr sz="160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чтобы</a:t>
            </a:r>
            <a:r>
              <a:rPr sz="16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минимизировать</a:t>
            </a:r>
            <a:r>
              <a:rPr sz="16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резкий</a:t>
            </a:r>
            <a:r>
              <a:rPr sz="160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подъем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уровня</a:t>
            </a:r>
            <a:r>
              <a:rPr sz="16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глюкозы.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Сочетайте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их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белком</a:t>
            </a:r>
            <a:r>
              <a:rPr sz="160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или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клетчаткой</a:t>
            </a:r>
            <a:r>
              <a:rPr sz="1600" spc="8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для</a:t>
            </a:r>
            <a:r>
              <a:rPr sz="1600" spc="8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замедления</a:t>
            </a:r>
            <a:r>
              <a:rPr sz="1600" spc="8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усвоения</a:t>
            </a:r>
            <a:r>
              <a:rPr sz="1600" spc="8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сахара.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02666" y="2357574"/>
            <a:ext cx="5024120" cy="3630295"/>
          </a:xfrm>
          <a:custGeom>
            <a:avLst/>
            <a:gdLst/>
            <a:ahLst/>
            <a:cxnLst/>
            <a:rect l="l" t="t" r="r" b="b"/>
            <a:pathLst>
              <a:path w="5024120" h="3630295">
                <a:moveTo>
                  <a:pt x="4953949" y="3629915"/>
                </a:moveTo>
                <a:lnTo>
                  <a:pt x="69928" y="3629915"/>
                </a:lnTo>
                <a:lnTo>
                  <a:pt x="65061" y="3629436"/>
                </a:lnTo>
                <a:lnTo>
                  <a:pt x="29175" y="3614572"/>
                </a:lnTo>
                <a:lnTo>
                  <a:pt x="3816" y="3579173"/>
                </a:lnTo>
                <a:lnTo>
                  <a:pt x="0" y="3559986"/>
                </a:lnTo>
                <a:lnTo>
                  <a:pt x="0" y="3555072"/>
                </a:lnTo>
                <a:lnTo>
                  <a:pt x="0" y="69929"/>
                </a:lnTo>
                <a:lnTo>
                  <a:pt x="15342" y="29176"/>
                </a:lnTo>
                <a:lnTo>
                  <a:pt x="50741" y="3816"/>
                </a:lnTo>
                <a:lnTo>
                  <a:pt x="69928" y="0"/>
                </a:lnTo>
                <a:lnTo>
                  <a:pt x="4953949" y="0"/>
                </a:lnTo>
                <a:lnTo>
                  <a:pt x="4994701" y="15343"/>
                </a:lnTo>
                <a:lnTo>
                  <a:pt x="5020061" y="50742"/>
                </a:lnTo>
                <a:lnTo>
                  <a:pt x="5023878" y="69929"/>
                </a:lnTo>
                <a:lnTo>
                  <a:pt x="5023878" y="3559986"/>
                </a:lnTo>
                <a:lnTo>
                  <a:pt x="5008533" y="3600738"/>
                </a:lnTo>
                <a:lnTo>
                  <a:pt x="4973135" y="3626099"/>
                </a:lnTo>
                <a:lnTo>
                  <a:pt x="4958815" y="3629436"/>
                </a:lnTo>
                <a:lnTo>
                  <a:pt x="4953949" y="3629915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00368" y="2999756"/>
            <a:ext cx="3224530" cy="2357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7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Безопасная</a:t>
            </a:r>
            <a:r>
              <a:rPr sz="1750" spc="3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750" spc="-2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норма</a:t>
            </a:r>
            <a:endParaRPr sz="175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0300" spc="-12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2-</a:t>
            </a:r>
            <a:r>
              <a:rPr sz="10300" spc="-36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3</a:t>
            </a:r>
            <a:endParaRPr sz="10300">
              <a:latin typeface="Source Code Pro"/>
              <a:cs typeface="Source Code Pro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6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мандаринки</a:t>
            </a:r>
            <a:r>
              <a:rPr sz="2650" spc="-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6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</a:t>
            </a:r>
            <a:r>
              <a:rPr sz="2650" spc="-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65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день</a:t>
            </a:r>
            <a:endParaRPr sz="265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7964" y="108921"/>
            <a:ext cx="10527086" cy="1691553"/>
          </a:xfrm>
          <a:prstGeom prst="rect">
            <a:avLst/>
          </a:prstGeom>
        </p:spPr>
        <p:txBody>
          <a:bodyPr vert="horz" wrap="square" lIns="0" tIns="407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1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dirty="0" err="1">
                <a:latin typeface="Merriweather"/>
                <a:ea typeface="Merriweather"/>
                <a:cs typeface="Merriweather"/>
              </a:rPr>
              <a:t>Запретная</a:t>
            </a:r>
            <a:r>
              <a:rPr spc="-1570" dirty="0">
                <a:latin typeface="Merriweather"/>
                <a:ea typeface="Merriweather"/>
                <a:cs typeface="Merriweather"/>
              </a:rPr>
              <a:t> </a:t>
            </a:r>
            <a:r>
              <a:rPr lang="ru-RU" spc="-1570" dirty="0">
                <a:latin typeface="Merriweather"/>
                <a:ea typeface="Merriweather"/>
                <a:cs typeface="Merriweather"/>
              </a:rPr>
              <a:t>  </a:t>
            </a:r>
            <a:r>
              <a:rPr lang="ru-RU" spc="-110" dirty="0">
                <a:latin typeface="Merriweather"/>
                <a:ea typeface="Merriweather"/>
                <a:cs typeface="Merriweather"/>
              </a:rPr>
              <a:t> зона сладкого</a:t>
            </a:r>
            <a:endParaRPr spc="-80" dirty="0">
              <a:latin typeface="Merriweather"/>
              <a:ea typeface="Merriweather"/>
              <a:cs typeface="Merriweather"/>
            </a:endParaRPr>
          </a:p>
          <a:p>
            <a:pPr marL="982344" marR="974725" algn="ctr">
              <a:lnSpc>
                <a:spcPct val="118500"/>
              </a:lnSpc>
              <a:spcBef>
                <a:spcPts val="74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Осознанный</a:t>
            </a:r>
            <a:r>
              <a:rPr sz="1450" b="1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выбор</a:t>
            </a:r>
            <a:r>
              <a:rPr sz="1450" b="1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десертов</a:t>
            </a:r>
            <a:r>
              <a:rPr sz="1450" b="1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поможет</a:t>
            </a:r>
            <a:r>
              <a:rPr sz="1450" b="1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избежать</a:t>
            </a:r>
            <a:r>
              <a:rPr sz="1450" b="1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опасных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скачков</a:t>
            </a:r>
            <a:r>
              <a:rPr sz="1450" b="1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сахара</a:t>
            </a:r>
            <a:r>
              <a:rPr sz="1450" b="1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b="1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сохранить</a:t>
            </a:r>
            <a:r>
              <a:rPr sz="1450" b="1"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хорошее</a:t>
            </a:r>
            <a:r>
              <a:rPr sz="1450" b="1" spc="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b="1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самочувствие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.</a:t>
            </a:r>
            <a:endParaRPr sz="1450" dirty="0">
              <a:latin typeface="Noto Sans"/>
              <a:cs typeface="Noto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8749" y="2432418"/>
            <a:ext cx="5164455" cy="3068955"/>
            <a:chOff x="598749" y="2432418"/>
            <a:chExt cx="5164455" cy="3068955"/>
          </a:xfrm>
        </p:grpSpPr>
        <p:sp>
          <p:nvSpPr>
            <p:cNvPr id="4" name="object 4"/>
            <p:cNvSpPr/>
            <p:nvPr/>
          </p:nvSpPr>
          <p:spPr>
            <a:xfrm>
              <a:off x="617460" y="2432418"/>
              <a:ext cx="5146040" cy="3068955"/>
            </a:xfrm>
            <a:custGeom>
              <a:avLst/>
              <a:gdLst/>
              <a:ahLst/>
              <a:cxnLst/>
              <a:rect l="l" t="t" r="r" b="b"/>
              <a:pathLst>
                <a:path w="5146040" h="3068954">
                  <a:moveTo>
                    <a:pt x="5075570" y="3068589"/>
                  </a:moveTo>
                  <a:lnTo>
                    <a:pt x="52446" y="3068589"/>
                  </a:lnTo>
                  <a:lnTo>
                    <a:pt x="48796" y="3068109"/>
                  </a:lnTo>
                  <a:lnTo>
                    <a:pt x="13834" y="3043192"/>
                  </a:lnTo>
                  <a:lnTo>
                    <a:pt x="359" y="3003526"/>
                  </a:lnTo>
                  <a:lnTo>
                    <a:pt x="0" y="2998659"/>
                  </a:lnTo>
                  <a:lnTo>
                    <a:pt x="0" y="2993745"/>
                  </a:lnTo>
                  <a:lnTo>
                    <a:pt x="0" y="69929"/>
                  </a:lnTo>
                  <a:lnTo>
                    <a:pt x="11507" y="29176"/>
                  </a:lnTo>
                  <a:lnTo>
                    <a:pt x="41566" y="2396"/>
                  </a:lnTo>
                  <a:lnTo>
                    <a:pt x="52446" y="0"/>
                  </a:lnTo>
                  <a:lnTo>
                    <a:pt x="5075570" y="0"/>
                  </a:lnTo>
                  <a:lnTo>
                    <a:pt x="5116322" y="15343"/>
                  </a:lnTo>
                  <a:lnTo>
                    <a:pt x="5141682" y="50742"/>
                  </a:lnTo>
                  <a:lnTo>
                    <a:pt x="5145500" y="69929"/>
                  </a:lnTo>
                  <a:lnTo>
                    <a:pt x="5145500" y="2998659"/>
                  </a:lnTo>
                  <a:lnTo>
                    <a:pt x="5130155" y="3039412"/>
                  </a:lnTo>
                  <a:lnTo>
                    <a:pt x="5094757" y="3064772"/>
                  </a:lnTo>
                  <a:lnTo>
                    <a:pt x="5080437" y="3068109"/>
                  </a:lnTo>
                  <a:lnTo>
                    <a:pt x="5075570" y="3068589"/>
                  </a:lnTo>
                  <a:close/>
                </a:path>
              </a:pathLst>
            </a:custGeom>
            <a:solidFill>
              <a:srgbClr val="FEF1F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8749" y="2432691"/>
              <a:ext cx="69215" cy="3068320"/>
            </a:xfrm>
            <a:custGeom>
              <a:avLst/>
              <a:gdLst/>
              <a:ahLst/>
              <a:cxnLst/>
              <a:rect l="l" t="t" r="r" b="b"/>
              <a:pathLst>
                <a:path w="69215" h="3068320">
                  <a:moveTo>
                    <a:pt x="69196" y="3068043"/>
                  </a:moveTo>
                  <a:lnTo>
                    <a:pt x="27386" y="3051356"/>
                  </a:lnTo>
                  <a:lnTo>
                    <a:pt x="3204" y="3015165"/>
                  </a:lnTo>
                  <a:lnTo>
                    <a:pt x="0" y="2993472"/>
                  </a:lnTo>
                  <a:lnTo>
                    <a:pt x="0" y="74570"/>
                  </a:lnTo>
                  <a:lnTo>
                    <a:pt x="12601" y="32981"/>
                  </a:lnTo>
                  <a:lnTo>
                    <a:pt x="46202" y="5424"/>
                  </a:lnTo>
                  <a:lnTo>
                    <a:pt x="69195" y="0"/>
                  </a:lnTo>
                  <a:lnTo>
                    <a:pt x="65107" y="1626"/>
                  </a:lnTo>
                  <a:lnTo>
                    <a:pt x="55938" y="9222"/>
                  </a:lnTo>
                  <a:lnTo>
                    <a:pt x="40270" y="45929"/>
                  </a:lnTo>
                  <a:lnTo>
                    <a:pt x="37421" y="74570"/>
                  </a:lnTo>
                  <a:lnTo>
                    <a:pt x="37421" y="2993472"/>
                  </a:lnTo>
                  <a:lnTo>
                    <a:pt x="43722" y="3035060"/>
                  </a:lnTo>
                  <a:lnTo>
                    <a:pt x="65107" y="3066416"/>
                  </a:lnTo>
                  <a:lnTo>
                    <a:pt x="69196" y="3068043"/>
                  </a:lnTo>
                  <a:close/>
                </a:path>
              </a:pathLst>
            </a:custGeom>
            <a:solidFill>
              <a:srgbClr val="F77070"/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5545" y="4453196"/>
              <a:ext cx="4528185" cy="748665"/>
            </a:xfrm>
            <a:custGeom>
              <a:avLst/>
              <a:gdLst/>
              <a:ahLst/>
              <a:cxnLst/>
              <a:rect l="l" t="t" r="r" b="b"/>
              <a:pathLst>
                <a:path w="4528185" h="748664">
                  <a:moveTo>
                    <a:pt x="4475593" y="748436"/>
                  </a:moveTo>
                  <a:lnTo>
                    <a:pt x="52447" y="748436"/>
                  </a:lnTo>
                  <a:lnTo>
                    <a:pt x="48796" y="748076"/>
                  </a:lnTo>
                  <a:lnTo>
                    <a:pt x="13834" y="729388"/>
                  </a:lnTo>
                  <a:lnTo>
                    <a:pt x="0" y="695989"/>
                  </a:lnTo>
                  <a:lnTo>
                    <a:pt x="0" y="692303"/>
                  </a:lnTo>
                  <a:lnTo>
                    <a:pt x="0" y="52446"/>
                  </a:lnTo>
                  <a:lnTo>
                    <a:pt x="19047" y="13834"/>
                  </a:lnTo>
                  <a:lnTo>
                    <a:pt x="52447" y="0"/>
                  </a:lnTo>
                  <a:lnTo>
                    <a:pt x="4475593" y="0"/>
                  </a:lnTo>
                  <a:lnTo>
                    <a:pt x="4514205" y="19046"/>
                  </a:lnTo>
                  <a:lnTo>
                    <a:pt x="4528039" y="52446"/>
                  </a:lnTo>
                  <a:lnTo>
                    <a:pt x="4528039" y="695989"/>
                  </a:lnTo>
                  <a:lnTo>
                    <a:pt x="4508991" y="734601"/>
                  </a:lnTo>
                  <a:lnTo>
                    <a:pt x="4479243" y="748076"/>
                  </a:lnTo>
                  <a:lnTo>
                    <a:pt x="4475593" y="748436"/>
                  </a:lnTo>
                  <a:close/>
                </a:path>
              </a:pathLst>
            </a:custGeom>
            <a:solidFill>
              <a:srgbClr val="ECEFF1"/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5532" y="3330549"/>
              <a:ext cx="56515" cy="805180"/>
            </a:xfrm>
            <a:custGeom>
              <a:avLst/>
              <a:gdLst/>
              <a:ahLst/>
              <a:cxnLst/>
              <a:rect l="l" t="t" r="r" b="b"/>
              <a:pathLst>
                <a:path w="56515" h="805179">
                  <a:moveTo>
                    <a:pt x="56134" y="772782"/>
                  </a:moveTo>
                  <a:lnTo>
                    <a:pt x="31800" y="748436"/>
                  </a:lnTo>
                  <a:lnTo>
                    <a:pt x="24345" y="748436"/>
                  </a:lnTo>
                  <a:lnTo>
                    <a:pt x="0" y="772782"/>
                  </a:lnTo>
                  <a:lnTo>
                    <a:pt x="0" y="780224"/>
                  </a:lnTo>
                  <a:lnTo>
                    <a:pt x="24345" y="804570"/>
                  </a:lnTo>
                  <a:lnTo>
                    <a:pt x="31800" y="804570"/>
                  </a:lnTo>
                  <a:lnTo>
                    <a:pt x="56134" y="780224"/>
                  </a:lnTo>
                  <a:lnTo>
                    <a:pt x="56134" y="776503"/>
                  </a:lnTo>
                  <a:lnTo>
                    <a:pt x="56134" y="772782"/>
                  </a:lnTo>
                  <a:close/>
                </a:path>
                <a:path w="56515" h="805179">
                  <a:moveTo>
                    <a:pt x="56134" y="398564"/>
                  </a:moveTo>
                  <a:lnTo>
                    <a:pt x="31800" y="374218"/>
                  </a:lnTo>
                  <a:lnTo>
                    <a:pt x="24345" y="374218"/>
                  </a:lnTo>
                  <a:lnTo>
                    <a:pt x="0" y="398564"/>
                  </a:lnTo>
                  <a:lnTo>
                    <a:pt x="0" y="406006"/>
                  </a:lnTo>
                  <a:lnTo>
                    <a:pt x="24345" y="430352"/>
                  </a:lnTo>
                  <a:lnTo>
                    <a:pt x="31800" y="430352"/>
                  </a:lnTo>
                  <a:lnTo>
                    <a:pt x="56134" y="406006"/>
                  </a:lnTo>
                  <a:lnTo>
                    <a:pt x="56134" y="402285"/>
                  </a:lnTo>
                  <a:lnTo>
                    <a:pt x="56134" y="398564"/>
                  </a:lnTo>
                  <a:close/>
                </a:path>
                <a:path w="56515" h="805179">
                  <a:moveTo>
                    <a:pt x="56134" y="24345"/>
                  </a:moveTo>
                  <a:lnTo>
                    <a:pt x="31800" y="0"/>
                  </a:lnTo>
                  <a:lnTo>
                    <a:pt x="24345" y="0"/>
                  </a:lnTo>
                  <a:lnTo>
                    <a:pt x="0" y="24345"/>
                  </a:lnTo>
                  <a:lnTo>
                    <a:pt x="0" y="31788"/>
                  </a:lnTo>
                  <a:lnTo>
                    <a:pt x="24345" y="56134"/>
                  </a:lnTo>
                  <a:lnTo>
                    <a:pt x="31800" y="56134"/>
                  </a:lnTo>
                  <a:lnTo>
                    <a:pt x="56134" y="31788"/>
                  </a:lnTo>
                  <a:lnTo>
                    <a:pt x="56134" y="28067"/>
                  </a:lnTo>
                  <a:lnTo>
                    <a:pt x="56134" y="24345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7411" y="2478431"/>
            <a:ext cx="3126105" cy="18487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400" b="1" dirty="0">
                <a:solidFill>
                  <a:srgbClr val="BF382A"/>
                </a:solidFill>
                <a:latin typeface="Merriweather"/>
                <a:ea typeface="Merriweather"/>
                <a:cs typeface="Merriweather"/>
              </a:rPr>
              <a:t>Под</a:t>
            </a:r>
            <a:r>
              <a:rPr sz="2400" b="1" spc="-15" dirty="0">
                <a:solidFill>
                  <a:srgbClr val="BF382A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b="1" dirty="0" err="1">
                <a:solidFill>
                  <a:srgbClr val="BF382A"/>
                </a:solidFill>
                <a:latin typeface="Merriweather"/>
                <a:ea typeface="Merriweather"/>
                <a:cs typeface="Merriweather"/>
              </a:rPr>
              <a:t>строгим</a:t>
            </a:r>
            <a:r>
              <a:rPr sz="2400" b="1" spc="-10" dirty="0">
                <a:solidFill>
                  <a:srgbClr val="BF382A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400" b="1" spc="-10" dirty="0" err="1">
                <a:solidFill>
                  <a:srgbClr val="BF382A"/>
                </a:solidFill>
                <a:latin typeface="Merriweather"/>
                <a:ea typeface="Merriweather"/>
                <a:cs typeface="Merriweather"/>
              </a:rPr>
              <a:t>запретом</a:t>
            </a:r>
            <a:r>
              <a:rPr lang="ru-RU" sz="2400" b="1" spc="-10" dirty="0">
                <a:solidFill>
                  <a:srgbClr val="BF382A"/>
                </a:solidFill>
                <a:latin typeface="Merriweather"/>
                <a:ea typeface="Merriweather"/>
                <a:cs typeface="Merriweather"/>
              </a:rPr>
              <a:t> !</a:t>
            </a:r>
            <a:endParaRPr sz="2400" b="1" dirty="0">
              <a:latin typeface="Noto Sans"/>
              <a:cs typeface="Noto Sans"/>
            </a:endParaRPr>
          </a:p>
          <a:p>
            <a:pPr marL="246379" marR="153035">
              <a:lnSpc>
                <a:spcPct val="188900"/>
              </a:lnSpc>
              <a:spcBef>
                <a:spcPts val="1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Газировка,</a:t>
            </a:r>
            <a:r>
              <a:rPr sz="13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пакетированные</a:t>
            </a:r>
            <a:r>
              <a:rPr sz="13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соки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Конфеты,</a:t>
            </a:r>
            <a:r>
              <a:rPr sz="1300" spc="3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торты,</a:t>
            </a:r>
            <a:r>
              <a:rPr sz="1300" spc="3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пирожные </a:t>
            </a:r>
            <a:r>
              <a:rPr sz="13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Белый</a:t>
            </a:r>
            <a:r>
              <a:rPr sz="13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300" spc="-2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хлеб</a:t>
            </a:r>
            <a:endParaRPr sz="1300" dirty="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532" y="4359894"/>
            <a:ext cx="4391198" cy="11622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Эти</a:t>
            </a:r>
            <a:r>
              <a:rPr sz="2000" spc="6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продукты</a:t>
            </a:r>
            <a:r>
              <a:rPr sz="2000" spc="7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вызывают</a:t>
            </a:r>
            <a:r>
              <a:rPr sz="2000" spc="7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резкий</a:t>
            </a:r>
            <a:r>
              <a:rPr sz="2000" spc="6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2000" spc="7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опасный</a:t>
            </a:r>
            <a:r>
              <a:rPr sz="2000" spc="7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скачок глюкозы.</a:t>
            </a:r>
            <a:endParaRPr sz="2000" dirty="0">
              <a:solidFill>
                <a:srgbClr val="C00000"/>
              </a:solidFill>
              <a:latin typeface="Noto Sans"/>
              <a:cs typeface="Noto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12022" y="2432418"/>
            <a:ext cx="5164455" cy="3068955"/>
            <a:chOff x="6212022" y="2432418"/>
            <a:chExt cx="5164455" cy="3068955"/>
          </a:xfrm>
        </p:grpSpPr>
        <p:sp>
          <p:nvSpPr>
            <p:cNvPr id="11" name="object 11"/>
            <p:cNvSpPr/>
            <p:nvPr/>
          </p:nvSpPr>
          <p:spPr>
            <a:xfrm>
              <a:off x="6230732" y="2432418"/>
              <a:ext cx="5146040" cy="3068955"/>
            </a:xfrm>
            <a:custGeom>
              <a:avLst/>
              <a:gdLst/>
              <a:ahLst/>
              <a:cxnLst/>
              <a:rect l="l" t="t" r="r" b="b"/>
              <a:pathLst>
                <a:path w="5146040" h="3068954">
                  <a:moveTo>
                    <a:pt x="5075571" y="3068589"/>
                  </a:moveTo>
                  <a:lnTo>
                    <a:pt x="52447" y="3068589"/>
                  </a:lnTo>
                  <a:lnTo>
                    <a:pt x="48796" y="3068109"/>
                  </a:lnTo>
                  <a:lnTo>
                    <a:pt x="13835" y="3043192"/>
                  </a:lnTo>
                  <a:lnTo>
                    <a:pt x="359" y="3003526"/>
                  </a:lnTo>
                  <a:lnTo>
                    <a:pt x="0" y="2998659"/>
                  </a:lnTo>
                  <a:lnTo>
                    <a:pt x="0" y="2993745"/>
                  </a:lnTo>
                  <a:lnTo>
                    <a:pt x="0" y="69929"/>
                  </a:lnTo>
                  <a:lnTo>
                    <a:pt x="11508" y="29176"/>
                  </a:lnTo>
                  <a:lnTo>
                    <a:pt x="41566" y="2396"/>
                  </a:lnTo>
                  <a:lnTo>
                    <a:pt x="52447" y="0"/>
                  </a:lnTo>
                  <a:lnTo>
                    <a:pt x="5075571" y="0"/>
                  </a:lnTo>
                  <a:lnTo>
                    <a:pt x="5116322" y="15343"/>
                  </a:lnTo>
                  <a:lnTo>
                    <a:pt x="5141681" y="50742"/>
                  </a:lnTo>
                  <a:lnTo>
                    <a:pt x="5145499" y="69929"/>
                  </a:lnTo>
                  <a:lnTo>
                    <a:pt x="5145499" y="2998659"/>
                  </a:lnTo>
                  <a:lnTo>
                    <a:pt x="5130155" y="3039412"/>
                  </a:lnTo>
                  <a:lnTo>
                    <a:pt x="5094757" y="3064772"/>
                  </a:lnTo>
                  <a:lnTo>
                    <a:pt x="5080437" y="3068109"/>
                  </a:lnTo>
                  <a:lnTo>
                    <a:pt x="5075571" y="3068589"/>
                  </a:lnTo>
                  <a:close/>
                </a:path>
              </a:pathLst>
            </a:custGeom>
            <a:solidFill>
              <a:srgbClr val="F0FDF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2022" y="2432691"/>
              <a:ext cx="69215" cy="3068320"/>
            </a:xfrm>
            <a:custGeom>
              <a:avLst/>
              <a:gdLst/>
              <a:ahLst/>
              <a:cxnLst/>
              <a:rect l="l" t="t" r="r" b="b"/>
              <a:pathLst>
                <a:path w="69214" h="3068320">
                  <a:moveTo>
                    <a:pt x="69195" y="3068043"/>
                  </a:moveTo>
                  <a:lnTo>
                    <a:pt x="27386" y="3051356"/>
                  </a:lnTo>
                  <a:lnTo>
                    <a:pt x="3204" y="3015165"/>
                  </a:lnTo>
                  <a:lnTo>
                    <a:pt x="0" y="2993472"/>
                  </a:lnTo>
                  <a:lnTo>
                    <a:pt x="0" y="74570"/>
                  </a:lnTo>
                  <a:lnTo>
                    <a:pt x="12601" y="32981"/>
                  </a:lnTo>
                  <a:lnTo>
                    <a:pt x="46201" y="5424"/>
                  </a:lnTo>
                  <a:lnTo>
                    <a:pt x="69195" y="0"/>
                  </a:lnTo>
                  <a:lnTo>
                    <a:pt x="65106" y="1626"/>
                  </a:lnTo>
                  <a:lnTo>
                    <a:pt x="55937" y="9222"/>
                  </a:lnTo>
                  <a:lnTo>
                    <a:pt x="40269" y="45929"/>
                  </a:lnTo>
                  <a:lnTo>
                    <a:pt x="37421" y="74570"/>
                  </a:lnTo>
                  <a:lnTo>
                    <a:pt x="37421" y="2993472"/>
                  </a:lnTo>
                  <a:lnTo>
                    <a:pt x="43722" y="3035060"/>
                  </a:lnTo>
                  <a:lnTo>
                    <a:pt x="65106" y="3066416"/>
                  </a:lnTo>
                  <a:lnTo>
                    <a:pt x="69195" y="3068043"/>
                  </a:lnTo>
                  <a:close/>
                </a:path>
              </a:pathLst>
            </a:custGeom>
            <a:solidFill>
              <a:srgbClr val="81C783"/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48806" y="3330549"/>
              <a:ext cx="56515" cy="805180"/>
            </a:xfrm>
            <a:custGeom>
              <a:avLst/>
              <a:gdLst/>
              <a:ahLst/>
              <a:cxnLst/>
              <a:rect l="l" t="t" r="r" b="b"/>
              <a:pathLst>
                <a:path w="56515" h="805179">
                  <a:moveTo>
                    <a:pt x="56134" y="772782"/>
                  </a:moveTo>
                  <a:lnTo>
                    <a:pt x="31788" y="748436"/>
                  </a:lnTo>
                  <a:lnTo>
                    <a:pt x="24345" y="748436"/>
                  </a:lnTo>
                  <a:lnTo>
                    <a:pt x="0" y="772782"/>
                  </a:lnTo>
                  <a:lnTo>
                    <a:pt x="0" y="780224"/>
                  </a:lnTo>
                  <a:lnTo>
                    <a:pt x="24345" y="804570"/>
                  </a:lnTo>
                  <a:lnTo>
                    <a:pt x="31788" y="804570"/>
                  </a:lnTo>
                  <a:lnTo>
                    <a:pt x="56134" y="780224"/>
                  </a:lnTo>
                  <a:lnTo>
                    <a:pt x="56134" y="776503"/>
                  </a:lnTo>
                  <a:lnTo>
                    <a:pt x="56134" y="772782"/>
                  </a:lnTo>
                  <a:close/>
                </a:path>
                <a:path w="56515" h="805179">
                  <a:moveTo>
                    <a:pt x="56134" y="398564"/>
                  </a:moveTo>
                  <a:lnTo>
                    <a:pt x="31788" y="374218"/>
                  </a:lnTo>
                  <a:lnTo>
                    <a:pt x="24345" y="374218"/>
                  </a:lnTo>
                  <a:lnTo>
                    <a:pt x="0" y="398564"/>
                  </a:lnTo>
                  <a:lnTo>
                    <a:pt x="0" y="406006"/>
                  </a:lnTo>
                  <a:lnTo>
                    <a:pt x="24345" y="430352"/>
                  </a:lnTo>
                  <a:lnTo>
                    <a:pt x="31788" y="430352"/>
                  </a:lnTo>
                  <a:lnTo>
                    <a:pt x="56134" y="406006"/>
                  </a:lnTo>
                  <a:lnTo>
                    <a:pt x="56134" y="402285"/>
                  </a:lnTo>
                  <a:lnTo>
                    <a:pt x="56134" y="398564"/>
                  </a:lnTo>
                  <a:close/>
                </a:path>
                <a:path w="56515" h="805179">
                  <a:moveTo>
                    <a:pt x="56134" y="24345"/>
                  </a:moveTo>
                  <a:lnTo>
                    <a:pt x="31788" y="0"/>
                  </a:lnTo>
                  <a:lnTo>
                    <a:pt x="24345" y="0"/>
                  </a:lnTo>
                  <a:lnTo>
                    <a:pt x="0" y="24345"/>
                  </a:lnTo>
                  <a:lnTo>
                    <a:pt x="0" y="31788"/>
                  </a:lnTo>
                  <a:lnTo>
                    <a:pt x="24345" y="56134"/>
                  </a:lnTo>
                  <a:lnTo>
                    <a:pt x="31788" y="56134"/>
                  </a:lnTo>
                  <a:lnTo>
                    <a:pt x="56134" y="31788"/>
                  </a:lnTo>
                  <a:lnTo>
                    <a:pt x="56134" y="28067"/>
                  </a:lnTo>
                  <a:lnTo>
                    <a:pt x="56134" y="24345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pPr>
                <a:defRPr>
                  <a:latin typeface="Merriweather"/>
                  <a:ea typeface="Merriweather"/>
                  <a:cs typeface="Merriweather"/>
                </a:defRPr>
              </a:pPr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36117" y="2709737"/>
            <a:ext cx="4735771" cy="214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sz="2200" b="1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ЧЕМ ЗАМЕНИТЬ НА </a:t>
            </a:r>
            <a:r>
              <a:rPr lang="ru-RU" sz="2200" b="1" spc="-2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СТОЛЕ</a:t>
            </a:r>
            <a:endParaRPr lang="ru-RU" sz="2200" b="1" dirty="0">
              <a:latin typeface="Noto Sans"/>
              <a:cs typeface="Noto Sans"/>
            </a:endParaRPr>
          </a:p>
          <a:p>
            <a:pPr marL="246379" marR="544195">
              <a:lnSpc>
                <a:spcPct val="188900"/>
              </a:lnSpc>
              <a:spcBef>
                <a:spcPts val="11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dirty="0" err="1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Заливное</a:t>
            </a: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,</a:t>
            </a:r>
            <a:r>
              <a:rPr spc="8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овощные</a:t>
            </a:r>
            <a:r>
              <a:rPr spc="8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нарезки,</a:t>
            </a:r>
            <a:r>
              <a:rPr spc="8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салаты Морепродукты</a:t>
            </a:r>
            <a:endParaRPr dirty="0">
              <a:latin typeface="Noto Sans"/>
              <a:cs typeface="Noto Sans"/>
            </a:endParaRPr>
          </a:p>
          <a:p>
            <a:pPr marL="246379">
              <a:lnSpc>
                <a:spcPct val="100000"/>
              </a:lnSpc>
              <a:spcBef>
                <a:spcPts val="138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Творожная</a:t>
            </a:r>
            <a:r>
              <a:rPr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запеканка</a:t>
            </a:r>
            <a:r>
              <a:rPr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без</a:t>
            </a:r>
            <a:r>
              <a:rPr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сахара</a:t>
            </a:r>
            <a:r>
              <a:rPr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</a:t>
            </a:r>
            <a:r>
              <a:rPr spc="2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ягодами</a:t>
            </a:r>
            <a:endParaRPr dirty="0">
              <a:latin typeface="Noto Sans"/>
              <a:cs typeface="Noto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8825" y="5725537"/>
            <a:ext cx="9131425" cy="900687"/>
          </a:xfrm>
          <a:custGeom>
            <a:avLst/>
            <a:gdLst/>
            <a:ahLst/>
            <a:cxnLst/>
            <a:rect l="l" t="t" r="r" b="b"/>
            <a:pathLst>
              <a:path w="8457565" h="561339">
                <a:moveTo>
                  <a:pt x="8387401" y="561326"/>
                </a:moveTo>
                <a:lnTo>
                  <a:pt x="69929" y="561326"/>
                </a:lnTo>
                <a:lnTo>
                  <a:pt x="65062" y="560847"/>
                </a:lnTo>
                <a:lnTo>
                  <a:pt x="29176" y="545983"/>
                </a:lnTo>
                <a:lnTo>
                  <a:pt x="3816" y="510583"/>
                </a:lnTo>
                <a:lnTo>
                  <a:pt x="0" y="491397"/>
                </a:lnTo>
                <a:lnTo>
                  <a:pt x="0" y="486483"/>
                </a:lnTo>
                <a:lnTo>
                  <a:pt x="0" y="69928"/>
                </a:lnTo>
                <a:lnTo>
                  <a:pt x="15343" y="29175"/>
                </a:lnTo>
                <a:lnTo>
                  <a:pt x="50742" y="3816"/>
                </a:lnTo>
                <a:lnTo>
                  <a:pt x="69929" y="0"/>
                </a:lnTo>
                <a:lnTo>
                  <a:pt x="8387401" y="0"/>
                </a:lnTo>
                <a:lnTo>
                  <a:pt x="8428155" y="15342"/>
                </a:lnTo>
                <a:lnTo>
                  <a:pt x="8453513" y="50741"/>
                </a:lnTo>
                <a:lnTo>
                  <a:pt x="8457331" y="69928"/>
                </a:lnTo>
                <a:lnTo>
                  <a:pt x="8457331" y="491397"/>
                </a:lnTo>
                <a:lnTo>
                  <a:pt x="8441987" y="532150"/>
                </a:lnTo>
                <a:lnTo>
                  <a:pt x="8406588" y="557509"/>
                </a:lnTo>
                <a:lnTo>
                  <a:pt x="8392268" y="560847"/>
                </a:lnTo>
                <a:lnTo>
                  <a:pt x="8387401" y="561326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89050" y="5824765"/>
            <a:ext cx="10210800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Главное</a:t>
            </a:r>
            <a:r>
              <a:rPr sz="2000" spc="4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правило:</a:t>
            </a:r>
            <a:r>
              <a:rPr sz="2000" spc="4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Не</a:t>
            </a:r>
            <a:r>
              <a:rPr sz="2000" spc="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допускайте</a:t>
            </a:r>
            <a:r>
              <a:rPr sz="2000" spc="4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пропуска</a:t>
            </a:r>
            <a:r>
              <a:rPr sz="2000" spc="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приема</a:t>
            </a:r>
            <a:r>
              <a:rPr sz="2000" spc="4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ваших</a:t>
            </a:r>
            <a:r>
              <a:rPr sz="2000" spc="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сахароснижающих</a:t>
            </a:r>
            <a:r>
              <a:rPr sz="2000" spc="45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препаратов!</a:t>
            </a:r>
            <a:endParaRPr sz="20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Здоровая тарелка еды, разделенная по правилу 1/2 овощей, 1/4 белка и 1/4 углеводов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829" y="449799"/>
            <a:ext cx="4499175" cy="449557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951583" y="445717"/>
            <a:ext cx="5675921" cy="1260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850"/>
              </a:lnSpc>
              <a:spcBef>
                <a:spcPts val="12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pc="105" dirty="0" err="1">
                <a:latin typeface="Merriweather"/>
                <a:ea typeface="Merriweather"/>
                <a:cs typeface="Merriweather"/>
              </a:rPr>
              <a:t>Правило</a:t>
            </a:r>
            <a:r>
              <a:rPr lang="ru-RU" spc="105" dirty="0">
                <a:latin typeface="Merriweather"/>
                <a:ea typeface="Merriweather"/>
                <a:cs typeface="Merriweather"/>
              </a:rPr>
              <a:t> </a:t>
            </a:r>
            <a:r>
              <a:rPr spc="-1595" dirty="0">
                <a:latin typeface="Merriweather"/>
                <a:ea typeface="Merriweather"/>
                <a:cs typeface="Merriweather"/>
              </a:rPr>
              <a:t> </a:t>
            </a:r>
            <a:r>
              <a:rPr spc="-10" dirty="0">
                <a:latin typeface="Merriweather"/>
                <a:ea typeface="Merriweather"/>
                <a:cs typeface="Merriweather"/>
              </a:rPr>
              <a:t>тарелки</a:t>
            </a:r>
          </a:p>
          <a:p>
            <a:pPr marL="12700">
              <a:lnSpc>
                <a:spcPts val="4850"/>
              </a:lnSpc>
              <a:defRPr>
                <a:latin typeface="Merriweather"/>
                <a:ea typeface="Merriweather"/>
                <a:cs typeface="Merriweather"/>
              </a:defRPr>
            </a:pPr>
            <a:r>
              <a:rPr spc="-500" dirty="0">
                <a:latin typeface="Merriweather"/>
                <a:ea typeface="Merriweather"/>
                <a:cs typeface="Merriweather"/>
              </a:rPr>
              <a:t>1/2–</a:t>
            </a:r>
            <a:r>
              <a:rPr spc="-484" dirty="0">
                <a:latin typeface="Merriweather"/>
                <a:ea typeface="Merriweather"/>
                <a:cs typeface="Merriweather"/>
              </a:rPr>
              <a:t>1/4–</a:t>
            </a:r>
            <a:r>
              <a:rPr spc="-670" dirty="0">
                <a:latin typeface="Merriweather"/>
                <a:ea typeface="Merriweather"/>
                <a:cs typeface="Merriweather"/>
              </a:rPr>
              <a:t>1/4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26423" y="1779074"/>
            <a:ext cx="5403850" cy="811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«Правило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тарелки»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—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это</a:t>
            </a:r>
            <a:r>
              <a:rPr sz="1450" spc="4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простой</a:t>
            </a:r>
            <a:r>
              <a:rPr sz="1450" spc="4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эффективный</a:t>
            </a:r>
            <a:r>
              <a:rPr sz="1450" spc="8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способ</a:t>
            </a:r>
            <a:r>
              <a:rPr sz="1450" spc="9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сбалансировать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питание</a:t>
            </a:r>
            <a:r>
              <a:rPr sz="145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контролировать</a:t>
            </a:r>
            <a:r>
              <a:rPr sz="145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5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порции.</a:t>
            </a:r>
            <a:endParaRPr sz="1450" dirty="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1351" y="3005369"/>
            <a:ext cx="3500120" cy="786754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Источник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клетчатки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витаминов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(свежие,</a:t>
            </a:r>
            <a:endParaRPr sz="14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тушеные).</a:t>
            </a:r>
            <a:endParaRPr sz="1400" dirty="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1351" y="3828649"/>
            <a:ext cx="3334385" cy="100219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Сложные</a:t>
            </a:r>
            <a:r>
              <a:rPr sz="14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углеводы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для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энергии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(гречка,</a:t>
            </a:r>
            <a:endParaRPr sz="14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бурый</a:t>
            </a:r>
            <a:r>
              <a:rPr sz="1400" spc="5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рис,</a:t>
            </a:r>
            <a:r>
              <a:rPr sz="14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запеченный</a:t>
            </a:r>
            <a:r>
              <a:rPr sz="14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картофель</a:t>
            </a:r>
            <a:r>
              <a:rPr sz="13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).</a:t>
            </a:r>
            <a:endParaRPr sz="1300" dirty="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9651" y="3016596"/>
            <a:ext cx="1381144" cy="217367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½</a:t>
            </a:r>
            <a:endParaRPr sz="2000" b="1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Овощи</a:t>
            </a:r>
            <a:endParaRPr sz="2000" b="1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spc="-5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¼</a:t>
            </a:r>
            <a:endParaRPr sz="2000" b="1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Гарнир</a:t>
            </a:r>
            <a:endParaRPr sz="2000" b="1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02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2000" b="1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¼</a:t>
            </a:r>
            <a:r>
              <a:rPr sz="2000" b="1" spc="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2000" b="1" spc="-10" dirty="0">
                <a:solidFill>
                  <a:srgbClr val="2E7D32"/>
                </a:solidFill>
                <a:latin typeface="Merriweather"/>
                <a:ea typeface="Merriweather"/>
                <a:cs typeface="Merriweather"/>
              </a:rPr>
              <a:t>Белок</a:t>
            </a:r>
            <a:endParaRPr sz="2000" b="1" dirty="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2257" y="4916800"/>
            <a:ext cx="3818557" cy="840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Для</a:t>
            </a:r>
            <a:r>
              <a:rPr sz="140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насыщения</a:t>
            </a:r>
            <a:r>
              <a:rPr sz="14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z="1400" spc="7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поддержания</a:t>
            </a:r>
            <a:r>
              <a:rPr sz="1400" spc="7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мышечной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массы</a:t>
            </a:r>
            <a:r>
              <a:rPr sz="1400" spc="55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(курица,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рыба,</a:t>
            </a:r>
            <a:r>
              <a:rPr sz="1400" spc="6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Merriweather"/>
                <a:ea typeface="Merriweather"/>
                <a:cs typeface="Merriweather"/>
              </a:rPr>
              <a:t>индейка).</a:t>
            </a:r>
            <a:endParaRPr sz="1400" dirty="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6239" y="5519718"/>
            <a:ext cx="4790440" cy="9525"/>
          </a:xfrm>
          <a:custGeom>
            <a:avLst/>
            <a:gdLst/>
            <a:ahLst/>
            <a:cxnLst/>
            <a:rect l="l" t="t" r="r" b="b"/>
            <a:pathLst>
              <a:path w="4790440" h="9525">
                <a:moveTo>
                  <a:pt x="4789992" y="9355"/>
                </a:moveTo>
                <a:lnTo>
                  <a:pt x="0" y="9355"/>
                </a:lnTo>
                <a:lnTo>
                  <a:pt x="0" y="0"/>
                </a:lnTo>
                <a:lnTo>
                  <a:pt x="4789992" y="0"/>
                </a:lnTo>
                <a:lnTo>
                  <a:pt x="4789992" y="9355"/>
                </a:lnTo>
                <a:close/>
              </a:path>
            </a:pathLst>
          </a:custGeom>
          <a:solidFill>
            <a:srgbClr val="C7E6C8"/>
          </a:solidFill>
        </p:spPr>
        <p:txBody>
          <a:bodyPr wrap="square" lIns="0" tIns="0" rIns="0" bIns="0" rtlCol="0"/>
          <a:lstStyle/>
          <a:p>
            <a:pPr>
              <a:defRPr>
                <a:latin typeface="Merriweather"/>
                <a:ea typeface="Merriweather"/>
                <a:cs typeface="Merriweather"/>
              </a:defRPr>
            </a:pPr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7829" y="5179836"/>
            <a:ext cx="5351164" cy="1047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95"/>
              </a:spcBef>
              <a:defRPr>
                <a:latin typeface="Merriweather"/>
                <a:ea typeface="Merriweather"/>
                <a:cs typeface="Merriweather"/>
              </a:defRPr>
            </a:pPr>
            <a:r>
              <a:rPr lang="ru-RU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ПРИМЕР</a:t>
            </a:r>
            <a:r>
              <a:rPr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:</a:t>
            </a:r>
            <a:r>
              <a:rPr spc="9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Большая</a:t>
            </a:r>
            <a:r>
              <a:rPr spc="9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порция</a:t>
            </a:r>
            <a:r>
              <a:rPr spc="9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овощного</a:t>
            </a:r>
            <a:r>
              <a:rPr spc="9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салата,</a:t>
            </a:r>
            <a:r>
              <a:rPr spc="9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небольшой</a:t>
            </a:r>
            <a:r>
              <a:rPr spc="9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кусок </a:t>
            </a:r>
            <a:r>
              <a:rPr dirty="0" err="1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запеченной</a:t>
            </a:r>
            <a:r>
              <a:rPr spc="7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 err="1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индейки</a:t>
            </a:r>
            <a:r>
              <a:rPr lang="ru-RU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(рыбы)</a:t>
            </a:r>
            <a:r>
              <a:rPr spc="8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и</a:t>
            </a:r>
            <a:r>
              <a:rPr spc="8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dirty="0" err="1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немного</a:t>
            </a:r>
            <a:r>
              <a:rPr spc="75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</a:t>
            </a:r>
            <a:r>
              <a:rPr spc="-10" dirty="0" err="1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гречки</a:t>
            </a:r>
            <a:r>
              <a:rPr lang="ru-RU"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 (риса)</a:t>
            </a:r>
            <a:r>
              <a:rPr spc="-10" dirty="0">
                <a:solidFill>
                  <a:srgbClr val="C00000"/>
                </a:solidFill>
                <a:latin typeface="Merriweather"/>
                <a:ea typeface="Merriweather"/>
                <a:cs typeface="Merriweather"/>
              </a:rPr>
              <a:t>.</a:t>
            </a:r>
            <a:endParaRPr dirty="0">
              <a:solidFill>
                <a:srgbClr val="C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945</Words>
  <Application>Microsoft Office PowerPoint</Application>
  <PresentationFormat>Произвольный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Arimo</vt:lpstr>
      <vt:lpstr>DejaVu Sans</vt:lpstr>
      <vt:lpstr>Merriweather</vt:lpstr>
      <vt:lpstr>Noto Sans</vt:lpstr>
      <vt:lpstr>Source Code Pro</vt:lpstr>
      <vt:lpstr>Times New Roman</vt:lpstr>
      <vt:lpstr>Office Theme</vt:lpstr>
      <vt:lpstr>НОВЫЙ ГОД В ТОНУСЕ!</vt:lpstr>
      <vt:lpstr>Новогодняя  зарядка: зачем  и       как</vt:lpstr>
      <vt:lpstr>Комплекс  упражнений Простой комплекс упражнений поможет размяться и почувствовать прилив сил. Выполняйте каждое упражнение медленно и осознанно, прислушиваясь к своему телу.</vt:lpstr>
      <vt:lpstr>Праздник  без вреда       для здоровья потребует соблюдения простых правил</vt:lpstr>
      <vt:lpstr>Осторожносоль!</vt:lpstr>
      <vt:lpstr>Жирное  и  острое — под запретом Выбирайте легкие и полезные альтернативы, чтобы избежать негативных последствий для сердечно-сосудистой системы.</vt:lpstr>
      <vt:lpstr>Фрукты  с     умом! Фрукты полезны, но при диабете важно контролировать их количество из-за содержания сахара.</vt:lpstr>
      <vt:lpstr>Запретная    зона сладкого Осознанный выбор десертов поможет избежать опасных скачков сахара и сохранить хорошее самочувствие.</vt:lpstr>
      <vt:lpstr>Правило  тарелки 1/2–1/4–1/4</vt:lpstr>
      <vt:lpstr>Алкоголь — главный        риск!</vt:lpstr>
      <vt:lpstr>НАПИТКИ: ЧТО  МОЖНО  И  ЧЕГО ИЗБЕГАТЬ !</vt:lpstr>
      <vt:lpstr>РЕЖИМ — ВАШ  ПОМОЩНИК Сохранение привычного режима и регулярный контроль показателей здоровья критически важны в праздничные дни.</vt:lpstr>
      <vt:lpstr>Красные    флаги: не тяните! Знание «красных флагов» и алгоритма действий может спасти жизнь.</vt:lpstr>
      <vt:lpstr>ЧТО   ЗАПОМНИТЬ И КУДА   ПОЛОЖИТЬ    ПАМЯТКУ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Людмила</cp:lastModifiedBy>
  <cp:revision>16</cp:revision>
  <dcterms:created xsi:type="dcterms:W3CDTF">2025-11-25T14:43:28Z</dcterms:created>
  <dcterms:modified xsi:type="dcterms:W3CDTF">2025-12-21T20:10:28Z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2025-11-25T00:00:00Z</vt:filetime>
  </property>
  <property fmtid="{D5CDD505-2E9C-101B-9397-08002B2CF9AE}" pid="3" name="LastSaved">
    <vt:filetime>2025-11-25T00:00:00Z</vt:filetime>
  </property>
  <property fmtid="{D5CDD505-2E9C-101B-9397-08002B2CF9AE}" pid="4" name="Producer">
    <vt:lpwstr>iText® Core 7.2.2 (AGPL version) ©2000-2022 iText Group NV</vt:lpwstr>
  </property>
</Properties>
</file>